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5" r:id="rId2"/>
  </p:sldMasterIdLst>
  <p:notesMasterIdLst>
    <p:notesMasterId r:id="rId25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15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2391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188472-B906-4547-A422-C3666BA1DCC1}" type="datetimeFigureOut">
              <a:rPr lang="ru-RU" smtClean="0"/>
              <a:t>10.05.2025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530BD5-B81A-4491-AE3B-D3B4C35D940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296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30BD5-B81A-4491-AE3B-D3B4C35D940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693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30BD5-B81A-4491-AE3B-D3B4C35D9402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4340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30BD5-B81A-4491-AE3B-D3B4C35D9402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4462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30BD5-B81A-4491-AE3B-D3B4C35D9402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256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530BD5-B81A-4491-AE3B-D3B4C35D9402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20594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н">
    <p:bg>
      <p:bgPr>
        <a:blipFill dpi="0" rotWithShape="1">
          <a:blip r:embed="rId2">
            <a:lum/>
          </a:blip>
          <a:srcRect/>
          <a:tile tx="0" ty="0" sx="38000" sy="38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255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199456" y="1796819"/>
            <a:ext cx="6528725" cy="23042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9600" b="1"/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59696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199456" y="1796819"/>
            <a:ext cx="6528725" cy="230425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l">
              <a:defRPr sz="9600" b="1"/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0" hasCustomPrompt="1"/>
          </p:nvPr>
        </p:nvSpPr>
        <p:spPr>
          <a:xfrm>
            <a:off x="1200151" y="4389966"/>
            <a:ext cx="6527800" cy="1919353"/>
          </a:xfrm>
          <a:prstGeom prst="rect">
            <a:avLst/>
          </a:prstGeom>
        </p:spPr>
        <p:txBody>
          <a:bodyPr/>
          <a:lstStyle>
            <a:lvl1pPr marL="0" marR="0" indent="0" algn="l" defTabSz="162539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  <a:lvl2pPr marL="812697" indent="0">
              <a:buFontTx/>
              <a:buNone/>
              <a:defRPr sz="2133"/>
            </a:lvl2pPr>
            <a:lvl3pPr marL="1625394" indent="0">
              <a:buFontTx/>
              <a:buNone/>
              <a:defRPr sz="2133"/>
            </a:lvl3pPr>
            <a:lvl4pPr marL="2438094" indent="0">
              <a:buFontTx/>
              <a:buNone/>
              <a:defRPr sz="2133"/>
            </a:lvl4pPr>
            <a:lvl5pPr marL="3250792" indent="0">
              <a:buFontTx/>
              <a:buNone/>
              <a:defRPr sz="2133"/>
            </a:lvl5pPr>
          </a:lstStyle>
          <a:p>
            <a:pPr marL="0" marR="0" lvl="0" indent="0" algn="l" defTabSz="162539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933961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и объект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78644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609600" y="1509184"/>
            <a:ext cx="10972800" cy="48001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133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46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Два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78644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09600" y="1508024"/>
            <a:ext cx="5294379" cy="48013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133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2133"/>
            </a:lvl2pPr>
            <a:lvl3pPr>
              <a:defRPr sz="3200"/>
            </a:lvl3pPr>
            <a:lvl4pPr>
              <a:defRPr sz="2844"/>
            </a:lvl4pPr>
            <a:lvl5pPr>
              <a:defRPr sz="2844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6192011" y="1508023"/>
            <a:ext cx="5390389" cy="4801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133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2133"/>
            </a:lvl2pPr>
            <a:lvl3pPr>
              <a:defRPr sz="3200"/>
            </a:lvl3pPr>
            <a:lvl4pPr>
              <a:defRPr sz="2844"/>
            </a:lvl4pPr>
            <a:lvl5pPr>
              <a:defRPr sz="2844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245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Заголовок и объект слев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78644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09604" y="1509184"/>
            <a:ext cx="5774267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2670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ри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8208236" y="1509184"/>
            <a:ext cx="3374165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18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641652" y="1509184"/>
            <a:ext cx="3342117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18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4415819" y="1509184"/>
            <a:ext cx="3360375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18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67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8976320" y="1508787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867" smtClean="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6178219" y="1508787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867" smtClean="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3393909" y="1508787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867" smtClean="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609600" y="1507796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867" baseline="0" smtClean="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02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3" y="4523720"/>
            <a:ext cx="3456940" cy="12095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623392" y="1931432"/>
            <a:ext cx="3456384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367808" y="1931432"/>
            <a:ext cx="3456384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8112224" y="1931432"/>
            <a:ext cx="3456384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4523720"/>
            <a:ext cx="3456940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367530" y="4523720"/>
            <a:ext cx="3456940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160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39617" y="3429000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39617" y="5925277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2639616" y="1508787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6480043" y="1508787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480043" y="4005064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2639616" y="4005064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480043" y="5925277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43" y="3429000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1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3503712" y="1508788"/>
            <a:ext cx="2304256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3503712" y="4005065"/>
            <a:ext cx="2304256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623392" y="1508787"/>
            <a:ext cx="2784309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6384032" y="1508787"/>
            <a:ext cx="2784309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384032" y="4005065"/>
            <a:ext cx="2784309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623392" y="4005065"/>
            <a:ext cx="2784309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9264352" y="4005065"/>
            <a:ext cx="2304256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9264352" y="1508788"/>
            <a:ext cx="2304256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60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925249" y="2759843"/>
            <a:ext cx="10341503" cy="861775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48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00256" y="6309321"/>
            <a:ext cx="2880320" cy="3840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 Группа/должность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4" y="6309348"/>
            <a:ext cx="1629221" cy="3830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133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4176197" y="6309811"/>
            <a:ext cx="3839633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Avenir Next Cyr" panose="020B0503020202020204" pitchFamily="34" charset="-52"/>
              </a:defRPr>
            </a:lvl1pPr>
            <a:lvl2pPr marL="812700" indent="0">
              <a:buNone/>
              <a:defRPr/>
            </a:lvl2pPr>
            <a:lvl3pPr marL="1625397" indent="0">
              <a:buNone/>
              <a:defRPr/>
            </a:lvl3pPr>
            <a:lvl4pPr marL="2438098" indent="0">
              <a:buNone/>
              <a:defRPr/>
            </a:lvl4pPr>
            <a:lvl5pPr marL="3250795" indent="0">
              <a:buNone/>
              <a:defRPr/>
            </a:lvl5pPr>
          </a:lstStyle>
          <a:p>
            <a:pPr lvl="0"/>
            <a:r>
              <a:rPr lang="ru-RU" sz="2133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3371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6383867" y="1509184"/>
            <a:ext cx="5183717" cy="21124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67"/>
            </a:lvl1pPr>
            <a:lvl4pPr marL="0" indent="0">
              <a:spcBef>
                <a:spcPts val="0"/>
              </a:spcBef>
              <a:buNone/>
              <a:defRPr sz="1867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623392" y="1508786"/>
            <a:ext cx="5183717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67"/>
            </a:lvl1pPr>
            <a:lvl4pPr marL="0" indent="0">
              <a:spcBef>
                <a:spcPts val="0"/>
              </a:spcBef>
              <a:buNone/>
              <a:defRPr sz="1867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6384032" y="4004469"/>
            <a:ext cx="5183717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67"/>
            </a:lvl1pPr>
            <a:lvl4pPr marL="0" indent="0">
              <a:spcBef>
                <a:spcPts val="0"/>
              </a:spcBef>
              <a:buNone/>
              <a:defRPr sz="1867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623558" y="4004071"/>
            <a:ext cx="5183717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67"/>
            </a:lvl1pPr>
            <a:lvl4pPr marL="0" indent="0">
              <a:spcBef>
                <a:spcPts val="0"/>
              </a:spcBef>
              <a:buNone/>
              <a:defRPr sz="1867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06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2" y="3525011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623392" y="6021288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623392" y="1604798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655840" y="1604798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655840" y="4101075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623392" y="4101075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655841" y="6021288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655841" y="3525011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8687825" y="1604798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8687825" y="4101075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8687826" y="6021288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8687826" y="3525011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89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623393" y="1604798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623393" y="4101075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4464050" y="4101075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8304246" y="4101075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8304246" y="1604798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4464050" y="1604798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14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3332990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623394" y="5829267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623392" y="1604798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07701" y="1604798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07701" y="410107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623392" y="410107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07703" y="5829267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07703" y="3332990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192011" y="1604798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192011" y="410107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192013" y="5829267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192013" y="3332990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8976320" y="1604798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8976320" y="410107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6322" y="5829267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8976322" y="3332990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469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623392" y="176508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07701" y="176508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07701" y="3813043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623392" y="3813043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192011" y="176508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192011" y="3813043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8976320" y="176508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8976320" y="3813043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1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23392" y="150878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3407702" y="150878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6192011" y="150878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8976320" y="150878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623392" y="400562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3407702" y="400562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6192011" y="400562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8976320" y="400562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202" y="230525"/>
            <a:ext cx="842417" cy="79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775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 слева (доп)">
    <p:bg>
      <p:bgPr>
        <a:blipFill dpi="0" rotWithShape="1">
          <a:blip r:embed="rId2">
            <a:lum/>
          </a:blip>
          <a:srcRect/>
          <a:tile tx="0" ty="0" sx="38000" sy="38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66"/>
            <a:ext cx="6734539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09600" y="1508787"/>
            <a:ext cx="54864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2133"/>
            </a:lvl2pPr>
            <a:lvl3pPr marL="1625394" indent="0">
              <a:buNone/>
              <a:defRPr sz="3200"/>
            </a:lvl3pPr>
            <a:lvl4pPr marL="2438094" indent="0">
              <a:buNone/>
              <a:defRPr sz="2667"/>
            </a:lvl4pPr>
            <a:lvl5pPr marL="3250792" indent="0">
              <a:buNone/>
              <a:defRPr sz="2667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65137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78644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609600" y="1509184"/>
            <a:ext cx="10972800" cy="48001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133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62053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78644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09600" y="1508024"/>
            <a:ext cx="5294379" cy="48013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133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2133"/>
            </a:lvl2pPr>
            <a:lvl3pPr>
              <a:defRPr sz="3200"/>
            </a:lvl3pPr>
            <a:lvl4pPr>
              <a:defRPr sz="2844"/>
            </a:lvl4pPr>
            <a:lvl5pPr>
              <a:defRPr sz="2844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6192011" y="1508023"/>
            <a:ext cx="5390389" cy="4801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133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2133"/>
            </a:lvl2pPr>
            <a:lvl3pPr>
              <a:defRPr sz="3200"/>
            </a:lvl3pPr>
            <a:lvl4pPr>
              <a:defRPr sz="2844"/>
            </a:lvl4pPr>
            <a:lvl5pPr>
              <a:defRPr sz="2844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4739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 слев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78644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09604" y="1509184"/>
            <a:ext cx="5774267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873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925249" y="2759601"/>
            <a:ext cx="10341503" cy="861775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48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4655840" y="5925278"/>
            <a:ext cx="2880320" cy="383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911425" y="5349214"/>
            <a:ext cx="10369151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Avenir Next Cyr" panose="020B0503020202020204" pitchFamily="34" charset="-52"/>
              </a:defRPr>
            </a:lvl1pPr>
            <a:lvl2pPr marL="812700" indent="0">
              <a:buNone/>
              <a:defRPr/>
            </a:lvl2pPr>
            <a:lvl3pPr marL="1625397" indent="0">
              <a:buNone/>
              <a:defRPr/>
            </a:lvl3pPr>
            <a:lvl4pPr marL="2438098" indent="0">
              <a:buNone/>
              <a:defRPr/>
            </a:lvl4pPr>
            <a:lvl5pPr marL="3250795" indent="0">
              <a:buNone/>
              <a:defRPr/>
            </a:lvl5pPr>
          </a:lstStyle>
          <a:p>
            <a:pPr lvl="0"/>
            <a:r>
              <a:rPr lang="ru-RU" sz="2133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25544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8208236" y="1509184"/>
            <a:ext cx="3374165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18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641652" y="1509184"/>
            <a:ext cx="3342117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18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4415819" y="1509184"/>
            <a:ext cx="3360375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/>
            </a:lvl1pPr>
            <a:lvl2pPr marL="0" indent="-239994">
              <a:spcBef>
                <a:spcPts val="0"/>
              </a:spcBef>
              <a:buFont typeface="Arial" panose="020B0604020202020204" pitchFamily="34" charset="0"/>
              <a:buChar char="•"/>
              <a:defRPr sz="18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b="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54556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8976320" y="1508787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867" smtClean="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6178219" y="1508787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867" smtClean="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3393909" y="1508787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867" smtClean="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609600" y="1507796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1867" baseline="0" smtClean="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490869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3" y="4523720"/>
            <a:ext cx="3456940" cy="12095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623392" y="1931432"/>
            <a:ext cx="3456384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367808" y="1931432"/>
            <a:ext cx="3456384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8112224" y="1931432"/>
            <a:ext cx="3456384" cy="23042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8112225" y="4523720"/>
            <a:ext cx="3456940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367530" y="4523720"/>
            <a:ext cx="3456940" cy="1209536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20726307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2639617" y="3429000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639617" y="5925277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2639616" y="1508787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6480043" y="1508787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480043" y="4005064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2639616" y="4005064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6480043" y="5925277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6480043" y="3429000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1293350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3503712" y="1508788"/>
            <a:ext cx="2304256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3503712" y="4005065"/>
            <a:ext cx="2304256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623392" y="1508787"/>
            <a:ext cx="2784309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6384032" y="1508787"/>
            <a:ext cx="2784309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6384032" y="4005065"/>
            <a:ext cx="2784309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623392" y="4005065"/>
            <a:ext cx="2784309" cy="185620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9264352" y="4005065"/>
            <a:ext cx="2304256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9264352" y="1508788"/>
            <a:ext cx="2304256" cy="1881625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7937485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8"/>
          </p:nvPr>
        </p:nvSpPr>
        <p:spPr>
          <a:xfrm>
            <a:off x="6383867" y="1509184"/>
            <a:ext cx="5183717" cy="211243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67"/>
            </a:lvl1pPr>
            <a:lvl4pPr marL="0" indent="0">
              <a:spcBef>
                <a:spcPts val="0"/>
              </a:spcBef>
              <a:buNone/>
              <a:defRPr sz="1867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9"/>
          </p:nvPr>
        </p:nvSpPr>
        <p:spPr>
          <a:xfrm>
            <a:off x="623392" y="1508786"/>
            <a:ext cx="5183717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67"/>
            </a:lvl1pPr>
            <a:lvl4pPr marL="0" indent="0">
              <a:spcBef>
                <a:spcPts val="0"/>
              </a:spcBef>
              <a:buNone/>
              <a:defRPr sz="1867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20"/>
          </p:nvPr>
        </p:nvSpPr>
        <p:spPr>
          <a:xfrm>
            <a:off x="6384032" y="4004469"/>
            <a:ext cx="5183717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67"/>
            </a:lvl1pPr>
            <a:lvl4pPr marL="0" indent="0">
              <a:spcBef>
                <a:spcPts val="0"/>
              </a:spcBef>
              <a:buNone/>
              <a:defRPr sz="1867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21"/>
          </p:nvPr>
        </p:nvSpPr>
        <p:spPr>
          <a:xfrm>
            <a:off x="623558" y="4004071"/>
            <a:ext cx="5183717" cy="211283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67"/>
            </a:lvl1pPr>
            <a:lvl4pPr marL="0" indent="0">
              <a:spcBef>
                <a:spcPts val="0"/>
              </a:spcBef>
              <a:buNone/>
              <a:defRPr sz="1867" baseline="0"/>
            </a:lvl4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963923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2" y="3525011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623392" y="6021288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623392" y="1604798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655840" y="1604798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655840" y="4101075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623392" y="4101075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4655841" y="6021288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4655841" y="3525011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8687825" y="1604798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8687825" y="4101075"/>
            <a:ext cx="2880320" cy="19202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8687826" y="6021288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8687826" y="3525011"/>
            <a:ext cx="2880783" cy="287867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29353489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623393" y="1604798"/>
            <a:ext cx="3263900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4464282" y="1604798"/>
            <a:ext cx="3263900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4464282" y="4101075"/>
            <a:ext cx="3263900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623855" y="4101075"/>
            <a:ext cx="3263900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8304246" y="1604798"/>
            <a:ext cx="3263900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8304246" y="4101075"/>
            <a:ext cx="3263900" cy="21759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877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28"/>
          </p:nvPr>
        </p:nvSpPr>
        <p:spPr>
          <a:xfrm>
            <a:off x="623393" y="1604798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9"/>
          </p:nvPr>
        </p:nvSpPr>
        <p:spPr>
          <a:xfrm>
            <a:off x="623393" y="4101075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0"/>
          </p:nvPr>
        </p:nvSpPr>
        <p:spPr>
          <a:xfrm>
            <a:off x="4464050" y="4101075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31"/>
          </p:nvPr>
        </p:nvSpPr>
        <p:spPr>
          <a:xfrm>
            <a:off x="8304246" y="4101075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Текст 3"/>
          <p:cNvSpPr>
            <a:spLocks noGrp="1"/>
          </p:cNvSpPr>
          <p:nvPr>
            <p:ph type="body" sz="quarter" idx="32"/>
          </p:nvPr>
        </p:nvSpPr>
        <p:spPr>
          <a:xfrm>
            <a:off x="8304246" y="1604798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3"/>
          </p:nvPr>
        </p:nvSpPr>
        <p:spPr>
          <a:xfrm>
            <a:off x="4464050" y="1604798"/>
            <a:ext cx="3263900" cy="2207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 baseline="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889687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 hasCustomPrompt="1"/>
          </p:nvPr>
        </p:nvSpPr>
        <p:spPr>
          <a:xfrm>
            <a:off x="623394" y="3332990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1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623394" y="5829267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623392" y="1604798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07701" y="1604798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07701" y="410107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623392" y="410107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4" hasCustomPrompt="1"/>
          </p:nvPr>
        </p:nvSpPr>
        <p:spPr>
          <a:xfrm>
            <a:off x="3407703" y="5829267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25" hasCustomPrompt="1"/>
          </p:nvPr>
        </p:nvSpPr>
        <p:spPr>
          <a:xfrm>
            <a:off x="3407703" y="3332990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192011" y="1604798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192011" y="410107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8" hasCustomPrompt="1"/>
          </p:nvPr>
        </p:nvSpPr>
        <p:spPr>
          <a:xfrm>
            <a:off x="6192013" y="5829267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6192013" y="3332990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8976320" y="1604798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8976320" y="410107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8976322" y="5829267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8976322" y="3332990"/>
            <a:ext cx="2496276" cy="249444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1333"/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ru-RU" dirty="0"/>
              <a:t>подпись</a:t>
            </a:r>
          </a:p>
        </p:txBody>
      </p:sp>
    </p:spTree>
    <p:extLst>
      <p:ext uri="{BB962C8B-B14F-4D97-AF65-F5344CB8AC3E}">
        <p14:creationId xmlns:p14="http://schemas.microsoft.com/office/powerpoint/2010/main" val="28893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925249" y="2759843"/>
            <a:ext cx="10341503" cy="861775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48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4655840" y="5925278"/>
            <a:ext cx="2880320" cy="3830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en-US" dirty="0"/>
              <a:t>д</a:t>
            </a:r>
            <a:r>
              <a:rPr lang="ru-RU" dirty="0" err="1"/>
              <a:t>д.мм.гггг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8069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12" name="Рисунок 11"/>
          <p:cNvSpPr>
            <a:spLocks noGrp="1"/>
          </p:cNvSpPr>
          <p:nvPr>
            <p:ph type="pic" sz="quarter" idx="20" hasCustomPrompt="1"/>
          </p:nvPr>
        </p:nvSpPr>
        <p:spPr>
          <a:xfrm>
            <a:off x="623392" y="176508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9" name="Рисунок 11"/>
          <p:cNvSpPr>
            <a:spLocks noGrp="1"/>
          </p:cNvSpPr>
          <p:nvPr>
            <p:ph type="pic" sz="quarter" idx="21" hasCustomPrompt="1"/>
          </p:nvPr>
        </p:nvSpPr>
        <p:spPr>
          <a:xfrm>
            <a:off x="3407701" y="176508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0" name="Рисунок 11"/>
          <p:cNvSpPr>
            <a:spLocks noGrp="1"/>
          </p:cNvSpPr>
          <p:nvPr>
            <p:ph type="pic" sz="quarter" idx="22" hasCustomPrompt="1"/>
          </p:nvPr>
        </p:nvSpPr>
        <p:spPr>
          <a:xfrm>
            <a:off x="3407701" y="3813043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21" name="Рисунок 11"/>
          <p:cNvSpPr>
            <a:spLocks noGrp="1"/>
          </p:cNvSpPr>
          <p:nvPr>
            <p:ph type="pic" sz="quarter" idx="23" hasCustomPrompt="1"/>
          </p:nvPr>
        </p:nvSpPr>
        <p:spPr>
          <a:xfrm>
            <a:off x="623392" y="3813043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3" name="Рисунок 11"/>
          <p:cNvSpPr>
            <a:spLocks noGrp="1"/>
          </p:cNvSpPr>
          <p:nvPr>
            <p:ph type="pic" sz="quarter" idx="26" hasCustomPrompt="1"/>
          </p:nvPr>
        </p:nvSpPr>
        <p:spPr>
          <a:xfrm>
            <a:off x="6192011" y="176508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4" name="Рисунок 11"/>
          <p:cNvSpPr>
            <a:spLocks noGrp="1"/>
          </p:cNvSpPr>
          <p:nvPr>
            <p:ph type="pic" sz="quarter" idx="27" hasCustomPrompt="1"/>
          </p:nvPr>
        </p:nvSpPr>
        <p:spPr>
          <a:xfrm>
            <a:off x="6192011" y="3813043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7" name="Рисунок 11"/>
          <p:cNvSpPr>
            <a:spLocks noGrp="1"/>
          </p:cNvSpPr>
          <p:nvPr>
            <p:ph type="pic" sz="quarter" idx="30" hasCustomPrompt="1"/>
          </p:nvPr>
        </p:nvSpPr>
        <p:spPr>
          <a:xfrm>
            <a:off x="8976320" y="1765085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  <p:sp>
        <p:nvSpPr>
          <p:cNvPr id="18" name="Рисунок 11"/>
          <p:cNvSpPr>
            <a:spLocks noGrp="1"/>
          </p:cNvSpPr>
          <p:nvPr>
            <p:ph type="pic" sz="quarter" idx="31" hasCustomPrompt="1"/>
          </p:nvPr>
        </p:nvSpPr>
        <p:spPr>
          <a:xfrm>
            <a:off x="8976320" y="3813043"/>
            <a:ext cx="2495875" cy="166391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/>
            </a:lvl1pPr>
          </a:lstStyle>
          <a:p>
            <a:r>
              <a:rPr lang="ru-RU" sz="1867" dirty="0"/>
              <a:t>Рисунок/фото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45878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Четыре объекта">
    <p:bg>
      <p:bgPr>
        <a:blipFill dpi="0" rotWithShape="1">
          <a:blip r:embed="rId2">
            <a:lum/>
          </a:blip>
          <a:srcRect/>
          <a:tile tx="0" ty="0" sx="38000" sy="38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32" hasCustomPrompt="1"/>
          </p:nvPr>
        </p:nvSpPr>
        <p:spPr>
          <a:xfrm>
            <a:off x="623392" y="150878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33" hasCustomPrompt="1"/>
          </p:nvPr>
        </p:nvSpPr>
        <p:spPr>
          <a:xfrm>
            <a:off x="3407702" y="150878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16" name="Текст 3"/>
          <p:cNvSpPr>
            <a:spLocks noGrp="1"/>
          </p:cNvSpPr>
          <p:nvPr>
            <p:ph type="body" sz="quarter" idx="34" hasCustomPrompt="1"/>
          </p:nvPr>
        </p:nvSpPr>
        <p:spPr>
          <a:xfrm>
            <a:off x="6192011" y="150878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35" hasCustomPrompt="1"/>
          </p:nvPr>
        </p:nvSpPr>
        <p:spPr>
          <a:xfrm>
            <a:off x="8976320" y="150878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6" hasCustomPrompt="1"/>
          </p:nvPr>
        </p:nvSpPr>
        <p:spPr>
          <a:xfrm>
            <a:off x="623392" y="400562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7" hasCustomPrompt="1"/>
          </p:nvPr>
        </p:nvSpPr>
        <p:spPr>
          <a:xfrm>
            <a:off x="3407702" y="400562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5" name="Текст 3"/>
          <p:cNvSpPr>
            <a:spLocks noGrp="1"/>
          </p:cNvSpPr>
          <p:nvPr>
            <p:ph type="body" sz="quarter" idx="38" hasCustomPrompt="1"/>
          </p:nvPr>
        </p:nvSpPr>
        <p:spPr>
          <a:xfrm>
            <a:off x="6192011" y="400562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  <p:sp>
        <p:nvSpPr>
          <p:cNvPr id="26" name="Текст 3"/>
          <p:cNvSpPr>
            <a:spLocks noGrp="1"/>
          </p:cNvSpPr>
          <p:nvPr>
            <p:ph type="body" sz="quarter" idx="39" hasCustomPrompt="1"/>
          </p:nvPr>
        </p:nvSpPr>
        <p:spPr>
          <a:xfrm>
            <a:off x="8976320" y="4005627"/>
            <a:ext cx="2495549" cy="2207683"/>
          </a:xfrm>
          <a:prstGeom prst="rect">
            <a:avLst/>
          </a:prstGeom>
        </p:spPr>
        <p:txBody>
          <a:bodyPr/>
          <a:lstStyle>
            <a:lvl2pPr marL="0" indent="0">
              <a:spcBef>
                <a:spcPts val="0"/>
              </a:spcBef>
              <a:buNone/>
              <a:defRPr sz="1867" baseline="0"/>
            </a:lvl2pPr>
          </a:lstStyle>
          <a:p>
            <a:pPr lvl="1"/>
            <a:r>
              <a:rPr lang="ru-RU" dirty="0"/>
              <a:t>Образец  текста</a:t>
            </a:r>
          </a:p>
        </p:txBody>
      </p:sp>
    </p:spTree>
    <p:extLst>
      <p:ext uri="{BB962C8B-B14F-4D97-AF65-F5344CB8AC3E}">
        <p14:creationId xmlns:p14="http://schemas.microsoft.com/office/powerpoint/2010/main" val="18784894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23652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45506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914400" y="2276900"/>
            <a:ext cx="10363200" cy="1470025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>
              <a:defRPr sz="8800" b="1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00256" y="6309321"/>
            <a:ext cx="2877344" cy="3840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/>
              <a:t>Группа</a:t>
            </a:r>
            <a:r>
              <a:rPr lang="en-US" dirty="0"/>
              <a:t>/</a:t>
            </a:r>
            <a:r>
              <a:rPr lang="en-US" dirty="0" err="1"/>
              <a:t>должность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15" hasCustomPrompt="1"/>
          </p:nvPr>
        </p:nvSpPr>
        <p:spPr>
          <a:xfrm>
            <a:off x="1007552" y="6309348"/>
            <a:ext cx="1536073" cy="3830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 dirty="0" err="1"/>
              <a:t>Дд.мм.гггг</a:t>
            </a:r>
            <a:r>
              <a:rPr lang="ru-RU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4176197" y="6309811"/>
            <a:ext cx="3839633" cy="38311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133">
                <a:latin typeface="Avenir Next Cyr" panose="020B0503020202020204" pitchFamily="34" charset="-52"/>
              </a:defRPr>
            </a:lvl1pPr>
            <a:lvl2pPr marL="812700" indent="0">
              <a:buNone/>
              <a:defRPr/>
            </a:lvl2pPr>
            <a:lvl3pPr marL="1625397" indent="0">
              <a:buNone/>
              <a:defRPr/>
            </a:lvl3pPr>
            <a:lvl4pPr marL="2438098" indent="0">
              <a:buNone/>
              <a:defRPr/>
            </a:lvl4pPr>
            <a:lvl5pPr marL="3250795" indent="0">
              <a:buNone/>
              <a:defRPr/>
            </a:lvl5pPr>
          </a:lstStyle>
          <a:p>
            <a:pPr lvl="0"/>
            <a:r>
              <a:rPr lang="ru-RU" sz="2133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981789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bg>
      <p:bgPr>
        <a:blipFill dpi="0" rotWithShape="1">
          <a:blip r:embed="rId2">
            <a:lum/>
          </a:blip>
          <a:srcRect/>
          <a:tile tx="0" ty="0" sx="100000" sy="100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135893" y="274665"/>
            <a:ext cx="6446507" cy="94611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267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Образец содержания: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896533" y="6356352"/>
            <a:ext cx="685867" cy="365125"/>
          </a:xfrm>
        </p:spPr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/>
          </p:nvPr>
        </p:nvSpPr>
        <p:spPr>
          <a:xfrm>
            <a:off x="5135905" y="1508788"/>
            <a:ext cx="6432551" cy="48005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Font typeface="+mj-lt"/>
              <a:buAutoNum type="arabicPeriod"/>
              <a:defRPr sz="3200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39541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1295467" y="2276873"/>
            <a:ext cx="5760640" cy="2400267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Futura-Normal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ru-RU" sz="7200" b="1" dirty="0">
                <a:latin typeface="Avenir Next Cyr" panose="020B0503020202020204" pitchFamily="34" charset="-52"/>
              </a:rPr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5757659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доп. верия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 txBox="1">
            <a:spLocks/>
          </p:cNvSpPr>
          <p:nvPr userDrawn="1"/>
        </p:nvSpPr>
        <p:spPr>
          <a:xfrm>
            <a:off x="1295467" y="2276873"/>
            <a:ext cx="5760640" cy="2400267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Futura-Normal" pitchFamily="2" charset="0"/>
                <a:ea typeface="+mj-ea"/>
                <a:cs typeface="+mj-cs"/>
              </a:defRPr>
            </a:lvl1pPr>
          </a:lstStyle>
          <a:p>
            <a:pPr algn="l"/>
            <a:r>
              <a:rPr lang="ru-RU" sz="7200" b="1" dirty="0">
                <a:latin typeface="Avenir Next Cyr" panose="020B0503020202020204" pitchFamily="34" charset="-52"/>
              </a:rPr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27914762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78644"/>
            <a:ext cx="10972800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3"/>
          </p:nvPr>
        </p:nvSpPr>
        <p:spPr>
          <a:xfrm>
            <a:off x="609600" y="1509184"/>
            <a:ext cx="10972800" cy="480013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5333"/>
            </a:lvl1pPr>
            <a:lvl2pPr>
              <a:defRPr sz="4800"/>
            </a:lvl2pPr>
            <a:lvl3pPr>
              <a:defRPr sz="3733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41248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78644"/>
            <a:ext cx="10972800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09600" y="1508024"/>
            <a:ext cx="5294379" cy="480130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14"/>
          </p:nvPr>
        </p:nvSpPr>
        <p:spPr>
          <a:xfrm>
            <a:off x="6192011" y="1508023"/>
            <a:ext cx="5390389" cy="48013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667"/>
            </a:lvl4pPr>
            <a:lvl5pPr>
              <a:defRPr sz="2667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89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925249" y="2759843"/>
            <a:ext cx="10341503" cy="861775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48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6" hasCustomPrompt="1"/>
          </p:nvPr>
        </p:nvSpPr>
        <p:spPr>
          <a:xfrm>
            <a:off x="911425" y="5925278"/>
            <a:ext cx="10369151" cy="3831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133">
                <a:latin typeface="Avenir Next Cyr" panose="020B0503020202020204" pitchFamily="34" charset="-52"/>
              </a:defRPr>
            </a:lvl1pPr>
            <a:lvl2pPr marL="812700" indent="0">
              <a:buNone/>
              <a:defRPr/>
            </a:lvl2pPr>
            <a:lvl3pPr marL="1625397" indent="0">
              <a:buNone/>
              <a:defRPr/>
            </a:lvl3pPr>
            <a:lvl4pPr marL="2438098" indent="0">
              <a:buNone/>
              <a:defRPr/>
            </a:lvl4pPr>
            <a:lvl5pPr marL="3250795" indent="0">
              <a:buNone/>
              <a:defRPr/>
            </a:lvl5pPr>
          </a:lstStyle>
          <a:p>
            <a:pPr lvl="0"/>
            <a:r>
              <a:rPr lang="ru-RU" sz="2133" dirty="0"/>
              <a:t>ФИО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92965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78644"/>
            <a:ext cx="10972800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6400" b="1">
                <a:solidFill>
                  <a:schemeClr val="tx1"/>
                </a:solidFill>
                <a:latin typeface="Avenir Next Cyr" panose="020B0503020202020204" pitchFamily="34" charset="-52"/>
                <a:cs typeface="MV Boli" panose="02000500030200090000" pitchFamily="2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A18EB61-9EBD-44E2-9C41-DDD2243C44D8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09604" y="1509184"/>
            <a:ext cx="5774267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800">
                <a:solidFill>
                  <a:schemeClr val="tx1"/>
                </a:solidFill>
              </a:defRPr>
            </a:lvl1pPr>
            <a:lvl2pPr>
              <a:defRPr sz="4267">
                <a:solidFill>
                  <a:schemeClr val="tx1"/>
                </a:solidFill>
              </a:defRPr>
            </a:lvl2pPr>
            <a:lvl3pPr>
              <a:defRPr sz="3200">
                <a:solidFill>
                  <a:schemeClr val="tx1"/>
                </a:solidFill>
              </a:defRPr>
            </a:lvl3pPr>
            <a:lvl4pPr>
              <a:defRPr sz="2667">
                <a:solidFill>
                  <a:schemeClr val="tx1"/>
                </a:solidFill>
              </a:defRPr>
            </a:lvl4pPr>
            <a:lvl5pPr>
              <a:defRPr sz="2667">
                <a:solidFill>
                  <a:schemeClr val="tx1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tx1"/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305587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Два объекта">
    <p:bg>
      <p:bgPr>
        <a:blipFill dpi="0" rotWithShape="1">
          <a:blip r:embed="rId2">
            <a:lum/>
          </a:blip>
          <a:srcRect/>
          <a:tile tx="0" ty="0" sx="51000" sy="51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66"/>
            <a:ext cx="6638528" cy="85010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1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609600" y="1508787"/>
            <a:ext cx="548640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267"/>
            </a:lvl1pPr>
            <a:lvl2pPr marL="812697" indent="0">
              <a:buNone/>
              <a:defRPr sz="3733"/>
            </a:lvl2pPr>
            <a:lvl3pPr marL="1625394" indent="0">
              <a:buNone/>
              <a:defRPr sz="2667"/>
            </a:lvl3pPr>
            <a:lvl4pPr marL="2438094" indent="0">
              <a:buNone/>
              <a:defRPr sz="2400"/>
            </a:lvl4pPr>
            <a:lvl5pPr marL="3250792" indent="0">
              <a:buNone/>
              <a:defRPr sz="24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44016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4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8208239" y="1509184"/>
            <a:ext cx="3374164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697" indent="0">
              <a:buNone/>
              <a:defRPr sz="2400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8" name="Объект 4"/>
          <p:cNvSpPr>
            <a:spLocks noGrp="1"/>
          </p:cNvSpPr>
          <p:nvPr>
            <p:ph sz="quarter" idx="14"/>
          </p:nvPr>
        </p:nvSpPr>
        <p:spPr>
          <a:xfrm>
            <a:off x="641657" y="1509184"/>
            <a:ext cx="3342113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697" indent="0">
              <a:buNone/>
              <a:defRPr sz="2400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9" name="Объект 4"/>
          <p:cNvSpPr>
            <a:spLocks noGrp="1"/>
          </p:cNvSpPr>
          <p:nvPr>
            <p:ph sz="quarter" idx="15"/>
          </p:nvPr>
        </p:nvSpPr>
        <p:spPr>
          <a:xfrm>
            <a:off x="4415818" y="1509184"/>
            <a:ext cx="3360372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812697" indent="0">
              <a:buNone/>
              <a:defRPr sz="2400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53017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Два объекта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64650"/>
            <a:ext cx="10972800" cy="85010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400" b="1">
                <a:latin typeface="Avenir Next Cyr" panose="020B0503020202020204" pitchFamily="34" charset="-52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>
          <a:xfrm>
            <a:off x="8976320" y="1508787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Объект 4"/>
          <p:cNvSpPr>
            <a:spLocks noGrp="1"/>
          </p:cNvSpPr>
          <p:nvPr>
            <p:ph sz="quarter" idx="14"/>
          </p:nvPr>
        </p:nvSpPr>
        <p:spPr>
          <a:xfrm>
            <a:off x="6178219" y="1508787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Объект 4"/>
          <p:cNvSpPr>
            <a:spLocks noGrp="1"/>
          </p:cNvSpPr>
          <p:nvPr>
            <p:ph sz="quarter" idx="15"/>
          </p:nvPr>
        </p:nvSpPr>
        <p:spPr>
          <a:xfrm>
            <a:off x="3393909" y="1508787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Объект 4"/>
          <p:cNvSpPr>
            <a:spLocks noGrp="1"/>
          </p:cNvSpPr>
          <p:nvPr>
            <p:ph sz="quarter" idx="16"/>
          </p:nvPr>
        </p:nvSpPr>
        <p:spPr>
          <a:xfrm>
            <a:off x="609600" y="1507796"/>
            <a:ext cx="2606080" cy="48009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4267"/>
            </a:lvl2pPr>
            <a:lvl3pPr>
              <a:defRPr sz="3556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9795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6446608"/>
            <a:ext cx="7598635" cy="3651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812697" indent="0">
              <a:buNone/>
              <a:defRPr sz="1600"/>
            </a:lvl2pPr>
            <a:lvl3pPr marL="1625394" indent="0">
              <a:buNone/>
              <a:defRPr sz="1400"/>
            </a:lvl3pPr>
            <a:lvl4pPr marL="2438094" indent="0">
              <a:buNone/>
              <a:defRPr sz="1333"/>
            </a:lvl4pPr>
            <a:lvl5pPr marL="3250792" indent="0">
              <a:buNone/>
              <a:defRPr sz="1333"/>
            </a:lvl5pPr>
          </a:lstStyle>
          <a:p>
            <a:pPr lvl="0"/>
            <a:r>
              <a:rPr lang="en-US" dirty="0" err="1"/>
              <a:t>Источник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3454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Титульный слайд">
    <p:bg>
      <p:bgPr>
        <a:blipFill dpi="0" rotWithShape="1">
          <a:blip r:embed="rId2">
            <a:lum/>
          </a:blip>
          <a:srcRect/>
          <a:tile tx="0" ty="0" sx="100000" sy="10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ChangeAspect="1"/>
          </p:cNvSpPr>
          <p:nvPr>
            <p:ph type="ctrTitle" hasCustomPrompt="1"/>
          </p:nvPr>
        </p:nvSpPr>
        <p:spPr>
          <a:xfrm>
            <a:off x="925249" y="2759843"/>
            <a:ext cx="10341503" cy="861775"/>
          </a:xfrm>
          <a:prstGeom prst="rect">
            <a:avLst/>
          </a:prstGeom>
        </p:spPr>
        <p:txBody>
          <a:bodyPr anchor="ctr" anchorCtr="1">
            <a:spAutoFit/>
          </a:bodyPr>
          <a:lstStyle>
            <a:lvl1pPr>
              <a:defRPr sz="4800" b="1" baseline="0"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Тема презентации</a:t>
            </a:r>
          </a:p>
        </p:txBody>
      </p:sp>
    </p:spTree>
    <p:extLst>
      <p:ext uri="{BB962C8B-B14F-4D97-AF65-F5344CB8AC3E}">
        <p14:creationId xmlns:p14="http://schemas.microsoft.com/office/powerpoint/2010/main" val="3607621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">
    <p:bg>
      <p:bgPr>
        <a:blipFill dpi="0" rotWithShape="1">
          <a:blip r:embed="rId2">
            <a:lum/>
          </a:blip>
          <a:srcRect/>
          <a:tile tx="0" ty="0" sx="100000" sy="100000" flip="none" algn="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135893" y="274665"/>
            <a:ext cx="6446507" cy="65805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="1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r>
              <a:rPr lang="ru-RU" dirty="0"/>
              <a:t>Образец содержания: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896533" y="6356352"/>
            <a:ext cx="685867" cy="365125"/>
          </a:xfrm>
        </p:spPr>
        <p:txBody>
          <a:bodyPr>
            <a:normAutofit/>
          </a:bodyPr>
          <a:lstStyle/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Текст 9"/>
          <p:cNvSpPr>
            <a:spLocks noGrp="1" noChangeAspect="1"/>
          </p:cNvSpPr>
          <p:nvPr>
            <p:ph type="body" sz="quarter" idx="13"/>
          </p:nvPr>
        </p:nvSpPr>
        <p:spPr>
          <a:xfrm>
            <a:off x="5135905" y="1124746"/>
            <a:ext cx="6432551" cy="5184581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>
              <a:buFont typeface="+mj-lt"/>
              <a:buAutoNum type="arabicPeriod"/>
              <a:defRPr sz="2133">
                <a:solidFill>
                  <a:schemeClr val="tx1"/>
                </a:solidFill>
                <a:latin typeface="Avenir Next Cyr" panose="020B0503020202020204" pitchFamily="34" charset="-52"/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61240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199456" y="1796819"/>
            <a:ext cx="6528725" cy="23042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5333" b="1"/>
            </a:lvl1pPr>
          </a:lstStyle>
          <a:p>
            <a:r>
              <a:rPr lang="ru-RU" dirty="0"/>
              <a:t>Заголовок раздела</a:t>
            </a:r>
          </a:p>
        </p:txBody>
      </p:sp>
    </p:spTree>
    <p:extLst>
      <p:ext uri="{BB962C8B-B14F-4D97-AF65-F5344CB8AC3E}">
        <p14:creationId xmlns:p14="http://schemas.microsoft.com/office/powerpoint/2010/main" val="382541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Заголовок раздела (слайд-бампер)">
    <p:bg>
      <p:bgPr>
        <a:blipFill dpi="0" rotWithShape="1">
          <a:blip r:embed="rId2">
            <a:lum/>
          </a:blip>
          <a:srcRect/>
          <a:tile tx="0" ty="0" sx="100000" sy="100000" flip="none" algn="b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199456" y="1796819"/>
            <a:ext cx="6528725" cy="230425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5333" b="1"/>
            </a:lvl1pPr>
          </a:lstStyle>
          <a:p>
            <a:r>
              <a:rPr lang="ru-RU" dirty="0"/>
              <a:t>Заголовок раздела</a:t>
            </a:r>
          </a:p>
        </p:txBody>
      </p:sp>
      <p:sp>
        <p:nvSpPr>
          <p:cNvPr id="13" name="Текст 12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1199456" y="4389107"/>
            <a:ext cx="6528725" cy="19202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2400" baseline="0"/>
            </a:lvl1pPr>
            <a:lvl2pPr marL="812697" indent="0">
              <a:buFontTx/>
              <a:buNone/>
              <a:defRPr sz="1600"/>
            </a:lvl2pPr>
            <a:lvl3pPr marL="1625394" indent="0">
              <a:buFontTx/>
              <a:buNone/>
              <a:defRPr sz="1600"/>
            </a:lvl3pPr>
            <a:lvl4pPr marL="2438094" indent="0">
              <a:buFontTx/>
              <a:buNone/>
              <a:defRPr sz="1600"/>
            </a:lvl4pPr>
            <a:lvl5pPr marL="3250792" indent="0">
              <a:buFontTx/>
              <a:buNone/>
              <a:defRPr sz="1600"/>
            </a:lvl5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726135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896533" y="6446608"/>
            <a:ext cx="685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9D896-4FA0-4236-90F1-539B5F06B4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6017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</p:sldLayoutIdLst>
  <p:txStyles>
    <p:titleStyle>
      <a:lvl1pPr algn="ctr" defTabSz="1625397" rtl="0" eaLnBrk="1" latinLnBrk="0" hangingPunct="1"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523" indent="-609523" algn="l" defTabSz="1625397" rtl="0" eaLnBrk="1" latinLnBrk="0" hangingPunct="1">
        <a:spcBef>
          <a:spcPct val="20000"/>
        </a:spcBef>
        <a:buFont typeface="Arial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1pPr>
      <a:lvl2pPr marL="1320635" indent="-507938" algn="l" defTabSz="1625397" rtl="0" eaLnBrk="1" latinLnBrk="0" hangingPunct="1">
        <a:spcBef>
          <a:spcPct val="20000"/>
        </a:spcBef>
        <a:buFont typeface="Arial" pitchFamily="34" charset="0"/>
        <a:buChar char="–"/>
        <a:defRPr sz="4977" kern="1200">
          <a:solidFill>
            <a:schemeClr val="tx1"/>
          </a:solidFill>
          <a:latin typeface="+mn-lt"/>
          <a:ea typeface="+mn-ea"/>
          <a:cs typeface="+mn-cs"/>
        </a:defRPr>
      </a:lvl2pPr>
      <a:lvl3pPr marL="2031745" indent="-406351" algn="l" defTabSz="1625397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2844445" indent="-406351" algn="l" defTabSz="1625397" rtl="0" eaLnBrk="1" latinLnBrk="0" hangingPunct="1">
        <a:spcBef>
          <a:spcPct val="20000"/>
        </a:spcBef>
        <a:buFont typeface="Arial" pitchFamily="34" charset="0"/>
        <a:buChar char="–"/>
        <a:defRPr sz="3556" kern="1200">
          <a:solidFill>
            <a:schemeClr val="tx1"/>
          </a:solidFill>
          <a:latin typeface="+mn-lt"/>
          <a:ea typeface="+mn-ea"/>
          <a:cs typeface="+mn-cs"/>
        </a:defRPr>
      </a:lvl4pPr>
      <a:lvl5pPr marL="3657143" indent="-406351" algn="l" defTabSz="1625397" rtl="0" eaLnBrk="1" latinLnBrk="0" hangingPunct="1">
        <a:spcBef>
          <a:spcPct val="20000"/>
        </a:spcBef>
        <a:buFont typeface="Arial" pitchFamily="34" charset="0"/>
        <a:buChar char="»"/>
        <a:defRPr sz="3556" kern="1200">
          <a:solidFill>
            <a:schemeClr val="tx1"/>
          </a:solidFill>
          <a:latin typeface="+mn-lt"/>
          <a:ea typeface="+mn-ea"/>
          <a:cs typeface="+mn-cs"/>
        </a:defRPr>
      </a:lvl5pPr>
      <a:lvl6pPr marL="4469840" indent="-406351" algn="l" defTabSz="1625397" rtl="0" eaLnBrk="1" latinLnBrk="0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6pPr>
      <a:lvl7pPr marL="5282541" indent="-406351" algn="l" defTabSz="1625397" rtl="0" eaLnBrk="1" latinLnBrk="0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7pPr>
      <a:lvl8pPr marL="6095240" indent="-406351" algn="l" defTabSz="1625397" rtl="0" eaLnBrk="1" latinLnBrk="0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8pPr>
      <a:lvl9pPr marL="6907938" indent="-406351" algn="l" defTabSz="1625397" rtl="0" eaLnBrk="1" latinLnBrk="0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00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397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098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0795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493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189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8888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1588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896533" y="6446608"/>
            <a:ext cx="68586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8EB61-9EBD-44E2-9C41-DDD2243C44D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66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hdr="0" ftr="0" dt="0"/>
  <p:txStyles>
    <p:titleStyle>
      <a:lvl1pPr algn="ctr" defTabSz="1625397" rtl="0" eaLnBrk="1" latinLnBrk="0" hangingPunct="1"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523" indent="-609523" algn="l" defTabSz="1625397" rtl="0" eaLnBrk="1" latinLnBrk="0" hangingPunct="1">
        <a:spcBef>
          <a:spcPct val="20000"/>
        </a:spcBef>
        <a:buFont typeface="Arial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1pPr>
      <a:lvl2pPr marL="1320635" indent="-507938" algn="l" defTabSz="1625397" rtl="0" eaLnBrk="1" latinLnBrk="0" hangingPunct="1">
        <a:spcBef>
          <a:spcPct val="20000"/>
        </a:spcBef>
        <a:buFont typeface="Arial" pitchFamily="34" charset="0"/>
        <a:buChar char="–"/>
        <a:defRPr sz="4977" kern="1200">
          <a:solidFill>
            <a:schemeClr val="tx1"/>
          </a:solidFill>
          <a:latin typeface="+mn-lt"/>
          <a:ea typeface="+mn-ea"/>
          <a:cs typeface="+mn-cs"/>
        </a:defRPr>
      </a:lvl2pPr>
      <a:lvl3pPr marL="2031745" indent="-406351" algn="l" defTabSz="1625397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2844445" indent="-406351" algn="l" defTabSz="1625397" rtl="0" eaLnBrk="1" latinLnBrk="0" hangingPunct="1">
        <a:spcBef>
          <a:spcPct val="20000"/>
        </a:spcBef>
        <a:buFont typeface="Arial" pitchFamily="34" charset="0"/>
        <a:buChar char="–"/>
        <a:defRPr sz="3556" kern="1200">
          <a:solidFill>
            <a:schemeClr val="tx1"/>
          </a:solidFill>
          <a:latin typeface="+mn-lt"/>
          <a:ea typeface="+mn-ea"/>
          <a:cs typeface="+mn-cs"/>
        </a:defRPr>
      </a:lvl4pPr>
      <a:lvl5pPr marL="3657143" indent="-406351" algn="l" defTabSz="1625397" rtl="0" eaLnBrk="1" latinLnBrk="0" hangingPunct="1">
        <a:spcBef>
          <a:spcPct val="20000"/>
        </a:spcBef>
        <a:buFont typeface="Arial" pitchFamily="34" charset="0"/>
        <a:buChar char="»"/>
        <a:defRPr sz="3556" kern="1200">
          <a:solidFill>
            <a:schemeClr val="tx1"/>
          </a:solidFill>
          <a:latin typeface="+mn-lt"/>
          <a:ea typeface="+mn-ea"/>
          <a:cs typeface="+mn-cs"/>
        </a:defRPr>
      </a:lvl5pPr>
      <a:lvl6pPr marL="4469840" indent="-406351" algn="l" defTabSz="1625397" rtl="0" eaLnBrk="1" latinLnBrk="0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6pPr>
      <a:lvl7pPr marL="5282541" indent="-406351" algn="l" defTabSz="1625397" rtl="0" eaLnBrk="1" latinLnBrk="0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7pPr>
      <a:lvl8pPr marL="6095240" indent="-406351" algn="l" defTabSz="1625397" rtl="0" eaLnBrk="1" latinLnBrk="0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8pPr>
      <a:lvl9pPr marL="6907938" indent="-406351" algn="l" defTabSz="1625397" rtl="0" eaLnBrk="1" latinLnBrk="0" hangingPunct="1">
        <a:spcBef>
          <a:spcPct val="20000"/>
        </a:spcBef>
        <a:buFont typeface="Arial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700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397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098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0795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3493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189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8888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1588" algn="l" defTabSz="1625397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D03ED0-5A05-4FE5-A14E-ED5F42759F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335" y="1117877"/>
            <a:ext cx="10533327" cy="3046988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Проектирование и разработка интеллектуальной информационной системы для прогнозирования курсов валют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7A136FF-B79B-4DC0-9881-D59D28A2B4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 dirty="0"/>
              <a:t>ИЭ-65-22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1DF84C1-7B03-419F-B5DB-2EF2A25832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dirty="0"/>
              <a:t>13.05.2025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16EC34F-AA31-4C73-AFC6-44C7B5BD52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 err="1"/>
              <a:t>Тихонюк</a:t>
            </a:r>
            <a:r>
              <a:rPr lang="ru-RU" dirty="0"/>
              <a:t> Д.А.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6A2A2E-8DA4-49D2-AED2-4AD1BE8B68A1}"/>
              </a:ext>
            </a:extLst>
          </p:cNvPr>
          <p:cNvSpPr txBox="1"/>
          <p:nvPr/>
        </p:nvSpPr>
        <p:spPr>
          <a:xfrm flipH="1">
            <a:off x="5186759" y="4394755"/>
            <a:ext cx="1818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Защита КР</a:t>
            </a:r>
          </a:p>
        </p:txBody>
      </p:sp>
    </p:spTree>
    <p:extLst>
      <p:ext uri="{BB962C8B-B14F-4D97-AF65-F5344CB8AC3E}">
        <p14:creationId xmlns:p14="http://schemas.microsoft.com/office/powerpoint/2010/main" val="2095197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8BA27-3617-410A-B74B-42849BC72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Подготовка и предобработка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48A8EC-C23C-4C81-89D7-60D76E9156F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40607" y="1090587"/>
            <a:ext cx="7806152" cy="540226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Преобразование дат: Формат дат был преобразован в </a:t>
            </a:r>
            <a:r>
              <a:rPr lang="ru-RU" dirty="0" err="1"/>
              <a:t>datetime</a:t>
            </a:r>
            <a:r>
              <a:rPr lang="ru-RU" dirty="0"/>
              <a:t> для корректной работы с временными метками.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Заполнение пропусков: </a:t>
            </a:r>
            <a:r>
              <a:rPr lang="ru-RU" dirty="0" err="1"/>
              <a:t>backfill</a:t>
            </a:r>
            <a:r>
              <a:rPr lang="ru-RU" dirty="0"/>
              <a:t> (заполнение пропусков из следующих строк) и линейная интерполяция (для плавного восстановления значений между известными точками)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Удалены ненужные колонки </a:t>
            </a:r>
            <a:r>
              <a:rPr lang="ru-RU" dirty="0" err="1"/>
              <a:t>nominal</a:t>
            </a:r>
            <a:r>
              <a:rPr lang="ru-RU" dirty="0"/>
              <a:t> (номинал валюты — всегда равен 1) и </a:t>
            </a:r>
            <a:r>
              <a:rPr lang="ru-RU" dirty="0" err="1"/>
              <a:t>name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cur</a:t>
            </a:r>
            <a:r>
              <a:rPr lang="ru-RU" dirty="0"/>
              <a:t> (название валюты — всегда «Доллар США»)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Получены 2 набора данных для сравнительного анализа: df_d1 — данные будут очищенны от выбросов, и df_d2 — данные, где выбросы </a:t>
            </a:r>
            <a:r>
              <a:rPr lang="ru-RU" dirty="0" err="1"/>
              <a:t>остануться</a:t>
            </a:r>
            <a:r>
              <a:rPr lang="ru-RU" dirty="0"/>
              <a:t> выбросами (эти </a:t>
            </a:r>
            <a:r>
              <a:rPr lang="ru-RU" dirty="0" err="1"/>
              <a:t>датафреймы</a:t>
            </a:r>
            <a:r>
              <a:rPr lang="ru-RU" dirty="0"/>
              <a:t> получены от основного</a:t>
            </a:r>
            <a:r>
              <a:rPr lang="en-US" dirty="0"/>
              <a:t>: </a:t>
            </a:r>
            <a:r>
              <a:rPr lang="en-US" dirty="0" err="1"/>
              <a:t>df_d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На рисунке – информация о наборе данных до и после обработки пропущенных значений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236DE6-D3DA-42C1-B1D4-CA5921DF70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AF88F3-DBF7-4B02-A34C-174DF949537E}"/>
              </a:ext>
            </a:extLst>
          </p:cNvPr>
          <p:cNvPicPr/>
          <p:nvPr/>
        </p:nvPicPr>
        <p:blipFill rotWithShape="1">
          <a:blip r:embed="rId3"/>
          <a:srcRect t="1318"/>
          <a:stretch/>
        </p:blipFill>
        <p:spPr bwMode="auto">
          <a:xfrm>
            <a:off x="609600" y="1090587"/>
            <a:ext cx="3394075" cy="23742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A127A9-A280-4F0F-9BDB-ED52DA2D059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" y="3584412"/>
            <a:ext cx="3394075" cy="245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0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C69E66-A8E7-49FF-A680-21F19C30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Работа с выбросами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6BBD6AD-67C0-4F4E-9147-50035626FD8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116918"/>
            <a:ext cx="10972800" cy="4792929"/>
          </a:xfrm>
        </p:spPr>
        <p:txBody>
          <a:bodyPr/>
          <a:lstStyle/>
          <a:p>
            <a:pPr algn="just"/>
            <a:r>
              <a:rPr lang="ru-RU" dirty="0"/>
              <a:t>Выбросы – это значения, которые значительно отличаются от остальных данных. Они могут быть как результатом</a:t>
            </a:r>
            <a:r>
              <a:rPr lang="en-US" dirty="0"/>
              <a:t> </a:t>
            </a:r>
            <a:r>
              <a:rPr lang="ru-RU" dirty="0"/>
              <a:t>как ошибок измерений, так и резких изменений рыночной ситуации. Выбросы могут негативно влиять на обучение моделей, увеличивают риск переобучения и могут снизить точность прогнозов.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Для обнаружения выбросов использовалось 3 метода</a:t>
            </a:r>
            <a:r>
              <a:rPr lang="en-US" dirty="0"/>
              <a:t>: </a:t>
            </a:r>
            <a:r>
              <a:rPr lang="ru-RU" dirty="0"/>
              <a:t>визуальный анализ (графики </a:t>
            </a:r>
            <a:r>
              <a:rPr lang="en-US" dirty="0"/>
              <a:t>boxplot</a:t>
            </a:r>
            <a:r>
              <a:rPr lang="ru-RU" dirty="0"/>
              <a:t>)</a:t>
            </a:r>
            <a:r>
              <a:rPr lang="en-US" dirty="0"/>
              <a:t>, </a:t>
            </a:r>
            <a:r>
              <a:rPr lang="ru-RU" dirty="0"/>
              <a:t>метод 3-х сигм и </a:t>
            </a:r>
            <a:r>
              <a:rPr lang="ru-RU" dirty="0" err="1"/>
              <a:t>межквартильный</a:t>
            </a:r>
            <a:r>
              <a:rPr lang="ru-RU" dirty="0"/>
              <a:t> размах (</a:t>
            </a:r>
            <a:r>
              <a:rPr lang="en-US" dirty="0"/>
              <a:t>IQR</a:t>
            </a:r>
            <a:r>
              <a:rPr lang="ru-RU" dirty="0"/>
              <a:t>)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Для устранения выбросов использовались границы, </a:t>
            </a:r>
            <a:r>
              <a:rPr lang="ru-RU" dirty="0" err="1"/>
              <a:t>рассчитаные</a:t>
            </a:r>
            <a:r>
              <a:rPr lang="ru-RU" dirty="0"/>
              <a:t> методом </a:t>
            </a:r>
            <a:r>
              <a:rPr lang="en-US" dirty="0"/>
              <a:t>IQR</a:t>
            </a:r>
            <a:r>
              <a:rPr lang="ru-RU" dirty="0"/>
              <a:t>. Для большинства признаков использовалось </a:t>
            </a:r>
            <a:r>
              <a:rPr lang="ru-RU" dirty="0" err="1"/>
              <a:t>клиппирование</a:t>
            </a:r>
            <a:r>
              <a:rPr lang="ru-RU" dirty="0"/>
              <a:t> (обрезка значений по границам), для золота – замена выбросов на медиану, для очень волатильных признаков (палладий) применялись более жесткие границы (1*IQR вместо стандартных 1.5*IQR).</a:t>
            </a:r>
          </a:p>
          <a:p>
            <a:r>
              <a:rPr lang="ru-RU" dirty="0"/>
              <a:t>В итоге получено 2 набора данных</a:t>
            </a:r>
            <a:r>
              <a:rPr lang="en-US" dirty="0"/>
              <a:t>: df_d1, </a:t>
            </a:r>
            <a:r>
              <a:rPr lang="ru-RU" dirty="0"/>
              <a:t>который очищен от выбросов</a:t>
            </a:r>
            <a:r>
              <a:rPr lang="en-US" dirty="0"/>
              <a:t>, </a:t>
            </a:r>
            <a:r>
              <a:rPr lang="ru-RU" dirty="0"/>
              <a:t>и </a:t>
            </a:r>
            <a:r>
              <a:rPr lang="en-US" dirty="0"/>
              <a:t>df_d2, </a:t>
            </a:r>
            <a:r>
              <a:rPr lang="ru-RU" dirty="0"/>
              <a:t>в котором все выбросы сохранились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21004ED-D369-4E6E-A1D9-2963A176086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188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83ED99-FDF0-405D-A56E-3FE57AA04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8644"/>
            <a:ext cx="11320558" cy="850105"/>
          </a:xfrm>
        </p:spPr>
        <p:txBody>
          <a:bodyPr/>
          <a:lstStyle/>
          <a:p>
            <a:r>
              <a:rPr lang="ru-RU" dirty="0"/>
              <a:t>Результаты устранения выбросов на графиках </a:t>
            </a:r>
            <a:r>
              <a:rPr lang="en-US" dirty="0"/>
              <a:t>boxplot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DEB7D27-0769-47D0-BF69-B2ADBAC6008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7EBC5-BC53-40AD-936A-1B45A8246661}"/>
              </a:ext>
            </a:extLst>
          </p:cNvPr>
          <p:cNvSpPr txBox="1"/>
          <p:nvPr/>
        </p:nvSpPr>
        <p:spPr>
          <a:xfrm>
            <a:off x="609535" y="5099386"/>
            <a:ext cx="5294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Датафрейм</a:t>
            </a:r>
            <a:r>
              <a:rPr lang="ru-RU" dirty="0"/>
              <a:t> </a:t>
            </a:r>
            <a:r>
              <a:rPr lang="en-US" dirty="0"/>
              <a:t>df_d1 </a:t>
            </a:r>
            <a:r>
              <a:rPr lang="ru-RU" dirty="0"/>
              <a:t>до устранения выбросов (</a:t>
            </a:r>
            <a:r>
              <a:rPr lang="en-US" dirty="0"/>
              <a:t>df_d2 </a:t>
            </a:r>
            <a:r>
              <a:rPr lang="ru-RU" dirty="0"/>
              <a:t>имеет такой же вид)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5CD0C9-780F-4E71-85A2-33919EC5AEFC}"/>
              </a:ext>
            </a:extLst>
          </p:cNvPr>
          <p:cNvSpPr txBox="1"/>
          <p:nvPr/>
        </p:nvSpPr>
        <p:spPr>
          <a:xfrm>
            <a:off x="6096000" y="5099386"/>
            <a:ext cx="595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Датафрейм</a:t>
            </a:r>
            <a:r>
              <a:rPr lang="ru-RU" dirty="0"/>
              <a:t> </a:t>
            </a:r>
            <a:r>
              <a:rPr lang="en-US" dirty="0" err="1"/>
              <a:t>df_d</a:t>
            </a:r>
            <a:r>
              <a:rPr lang="ru-RU" dirty="0"/>
              <a:t>1 после устранения выбросов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80F0CDE-0BF5-4DFE-BB05-BF7231D11FB6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5239" y="1303565"/>
            <a:ext cx="5758673" cy="3795821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F6A17144-4111-491F-A8B0-646D2DE9E13F}"/>
              </a:ext>
            </a:extLst>
          </p:cNvPr>
          <p:cNvPicPr>
            <a:picLocks noGrp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288090" y="1303564"/>
            <a:ext cx="5758670" cy="379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7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4683F0-48B2-4FE7-82F3-DD11F091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Корреляционный анализ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A1818B-CD13-4921-A9C9-51FE8DF4B4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4529042"/>
            <a:ext cx="10972800" cy="1780277"/>
          </a:xfrm>
        </p:spPr>
        <p:txBody>
          <a:bodyPr/>
          <a:lstStyle/>
          <a:p>
            <a:r>
              <a:rPr lang="ru-RU" dirty="0"/>
              <a:t>Корреляция - статистическая мера, показывающая степень линейной зависимости между двумя переменными (-1,1). </a:t>
            </a:r>
          </a:p>
          <a:p>
            <a:r>
              <a:rPr lang="ru-RU" dirty="0"/>
              <a:t>Очищенные данные df_d1 дают более точное представление о зависимостях между признаками, в отличии от </a:t>
            </a:r>
            <a:r>
              <a:rPr lang="en-US" dirty="0"/>
              <a:t>df_d2 (</a:t>
            </a:r>
            <a:r>
              <a:rPr lang="ru-RU" dirty="0"/>
              <a:t>с сохраненными выбросами</a:t>
            </a:r>
            <a:r>
              <a:rPr lang="en-US" dirty="0"/>
              <a:t>).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D0D28B-95F6-42CD-A531-2A1D088042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35CFCB-CC98-4234-B131-72F6174DDAB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55562" y="960670"/>
            <a:ext cx="4938171" cy="356837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9BE47AD-CBCC-4483-A5D6-B8B4C15ED9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63495" y="960670"/>
            <a:ext cx="4938171" cy="356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1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735F41-8441-4E02-A00C-F26C4AA46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Обучение моделей, создание комбинированной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262731-4677-4F9F-A012-8682427E56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086235"/>
            <a:ext cx="6061224" cy="509977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Данные разделены на обучающую (80%) и тестовую (20%) выборки.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Модели</a:t>
            </a:r>
            <a:r>
              <a:rPr lang="en-US" dirty="0"/>
              <a:t>: </a:t>
            </a:r>
            <a:r>
              <a:rPr lang="ru-RU" dirty="0"/>
              <a:t>линейная регрессия, случайный лес (500 деревьев), </a:t>
            </a:r>
            <a:r>
              <a:rPr lang="en-US" dirty="0"/>
              <a:t>SVR, </a:t>
            </a:r>
            <a:r>
              <a:rPr lang="ru-RU" dirty="0"/>
              <a:t>нейронная сеть (</a:t>
            </a:r>
            <a:r>
              <a:rPr lang="en-US" dirty="0"/>
              <a:t>MLP, 1</a:t>
            </a:r>
            <a:r>
              <a:rPr lang="ru-RU" dirty="0" err="1"/>
              <a:t>ый</a:t>
            </a:r>
            <a:r>
              <a:rPr lang="ru-RU" dirty="0"/>
              <a:t> скрытый слой - 64 нейрона с </a:t>
            </a:r>
            <a:r>
              <a:rPr lang="ru-RU" dirty="0" err="1"/>
              <a:t>ReLU</a:t>
            </a:r>
            <a:r>
              <a:rPr lang="ru-RU" dirty="0"/>
              <a:t>,</a:t>
            </a:r>
            <a:r>
              <a:rPr lang="en-US" dirty="0"/>
              <a:t> 2</a:t>
            </a:r>
            <a:r>
              <a:rPr lang="ru-RU" dirty="0"/>
              <a:t>ой слой - 32 нейрона с </a:t>
            </a:r>
            <a:r>
              <a:rPr lang="ru-RU" dirty="0" err="1"/>
              <a:t>ReLU</a:t>
            </a:r>
            <a:r>
              <a:rPr lang="ru-RU" dirty="0"/>
              <a:t> и выходной нейрон, 50 эпох).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Целевая переменная: курс доллара (</a:t>
            </a:r>
            <a:r>
              <a:rPr lang="ru-RU" dirty="0" err="1"/>
              <a:t>curs</a:t>
            </a:r>
            <a:r>
              <a:rPr lang="ru-RU" dirty="0"/>
              <a:t> </a:t>
            </a:r>
            <a:r>
              <a:rPr lang="ru-RU" dirty="0" err="1"/>
              <a:t>usd</a:t>
            </a:r>
            <a:r>
              <a:rPr lang="ru-RU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Для SVR и нейронной сети применялась стандартизация через </a:t>
            </a:r>
            <a:r>
              <a:rPr lang="ru-RU" dirty="0" err="1"/>
              <a:t>StandardScaler</a:t>
            </a:r>
            <a:r>
              <a:rPr lang="ru-RU" dirty="0"/>
              <a:t>, для случайного леса и линейной регрессии — без нормализации.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После обучения 4-х моделей была создана комбинированная модель, результаты которой - среднее значение прогнозов всех четырёх моделей.</a:t>
            </a:r>
          </a:p>
          <a:p>
            <a:r>
              <a:rPr lang="ru-RU" dirty="0"/>
              <a:t>Таким образом были обучены модели и создана комбинированная как для </a:t>
            </a:r>
            <a:r>
              <a:rPr lang="en-US" dirty="0" err="1"/>
              <a:t>df_d</a:t>
            </a:r>
            <a:r>
              <a:rPr lang="ru-RU" dirty="0"/>
              <a:t>1</a:t>
            </a:r>
            <a:r>
              <a:rPr lang="en-US" dirty="0"/>
              <a:t>, </a:t>
            </a:r>
            <a:r>
              <a:rPr lang="ru-RU" dirty="0"/>
              <a:t>так и </a:t>
            </a:r>
            <a:r>
              <a:rPr lang="en-US" dirty="0"/>
              <a:t>df_d2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0EE5400-658B-44CB-BD05-072FB9AB22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6314231"/>
            <a:ext cx="7598635" cy="365125"/>
          </a:xfrm>
        </p:spPr>
        <p:txBody>
          <a:bodyPr>
            <a:normAutofit lnSpcReduction="10000"/>
          </a:bodyPr>
          <a:lstStyle/>
          <a:p>
            <a:endParaRPr lang="ru-RU" dirty="0"/>
          </a:p>
        </p:txBody>
      </p:sp>
      <p:pic>
        <p:nvPicPr>
          <p:cNvPr id="5" name="Объект 5">
            <a:extLst>
              <a:ext uri="{FF2B5EF4-FFF2-40B4-BE49-F238E27FC236}">
                <a16:creationId xmlns:a16="http://schemas.microsoft.com/office/drawing/2014/main" id="{90C477A9-06F6-41FA-BBEC-F2835B832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6" r="20791"/>
          <a:stretch/>
        </p:blipFill>
        <p:spPr>
          <a:xfrm>
            <a:off x="7081998" y="1156971"/>
            <a:ext cx="4254926" cy="476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37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2D9E47-F378-44ED-ABEA-E2EB443D1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Метрики качества моделей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C6BCCE-77AC-415D-9ACA-ABA991299E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1" y="1172200"/>
            <a:ext cx="10854152" cy="51309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R² (коэффициент детерминации) - показывает, насколько хорошо модель объясняет данные (чем ближе к 1 — тем лучше).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MAE (средняя абсолютная ошибка) - среднее отклонение предсказаний от реальных значений.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MAPE (%) - то же самое, что и </a:t>
            </a:r>
            <a:r>
              <a:rPr lang="en-US" dirty="0"/>
              <a:t>MAE,</a:t>
            </a:r>
            <a:r>
              <a:rPr lang="ru-RU" dirty="0"/>
              <a:t> но в процентах.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MSE</a:t>
            </a:r>
            <a:r>
              <a:rPr lang="en-US" dirty="0"/>
              <a:t> - </a:t>
            </a:r>
            <a:r>
              <a:rPr lang="ru-RU" dirty="0"/>
              <a:t>усиленно штрафует за большие ошибки (возводит их в квадрат).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Корень из MSE </a:t>
            </a:r>
            <a:r>
              <a:rPr lang="en-US" dirty="0"/>
              <a:t>(RMSE) </a:t>
            </a:r>
            <a:r>
              <a:rPr lang="ru-RU" dirty="0"/>
              <a:t>— более понятен по масштабу, в отличии от </a:t>
            </a:r>
            <a:r>
              <a:rPr lang="en-US" dirty="0"/>
              <a:t>MSE</a:t>
            </a:r>
            <a:r>
              <a:rPr lang="ru-RU" dirty="0"/>
              <a:t>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F12517-6B1E-42BF-9722-9EA9B9F72B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290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BBB049-2CDC-428A-9A31-93B8A4C90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метрик качества моделей </a:t>
            </a:r>
            <a:r>
              <a:rPr lang="en-US" dirty="0"/>
              <a:t>df_d1 </a:t>
            </a:r>
            <a:r>
              <a:rPr lang="ru-RU" dirty="0"/>
              <a:t>и </a:t>
            </a:r>
            <a:r>
              <a:rPr lang="en-US" dirty="0"/>
              <a:t>df_d2</a:t>
            </a:r>
            <a:endParaRPr lang="ru-RU" dirty="0"/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47B1C91C-27F6-48B3-97B2-04C3987C34A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24420865"/>
              </p:ext>
            </p:extLst>
          </p:nvPr>
        </p:nvGraphicFramePr>
        <p:xfrm>
          <a:off x="609600" y="1508125"/>
          <a:ext cx="5294310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862">
                  <a:extLst>
                    <a:ext uri="{9D8B030D-6E8A-4147-A177-3AD203B41FA5}">
                      <a16:colId xmlns:a16="http://schemas.microsoft.com/office/drawing/2014/main" val="457837122"/>
                    </a:ext>
                  </a:extLst>
                </a:gridCol>
                <a:gridCol w="1058862">
                  <a:extLst>
                    <a:ext uri="{9D8B030D-6E8A-4147-A177-3AD203B41FA5}">
                      <a16:colId xmlns:a16="http://schemas.microsoft.com/office/drawing/2014/main" val="4039449905"/>
                    </a:ext>
                  </a:extLst>
                </a:gridCol>
                <a:gridCol w="1058862">
                  <a:extLst>
                    <a:ext uri="{9D8B030D-6E8A-4147-A177-3AD203B41FA5}">
                      <a16:colId xmlns:a16="http://schemas.microsoft.com/office/drawing/2014/main" val="1480990749"/>
                    </a:ext>
                  </a:extLst>
                </a:gridCol>
                <a:gridCol w="1058862">
                  <a:extLst>
                    <a:ext uri="{9D8B030D-6E8A-4147-A177-3AD203B41FA5}">
                      <a16:colId xmlns:a16="http://schemas.microsoft.com/office/drawing/2014/main" val="1554875995"/>
                    </a:ext>
                  </a:extLst>
                </a:gridCol>
                <a:gridCol w="1058862">
                  <a:extLst>
                    <a:ext uri="{9D8B030D-6E8A-4147-A177-3AD203B41FA5}">
                      <a16:colId xmlns:a16="http://schemas.microsoft.com/office/drawing/2014/main" val="2066575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800" strike="noStrike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dirty="0"/>
                        <a:t>R²</a:t>
                      </a:r>
                      <a:endParaRPr lang="ru-RU" sz="1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MAPE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RMSE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378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0" dirty="0">
                          <a:solidFill>
                            <a:srgbClr val="1D1D20"/>
                          </a:solidFill>
                          <a:effectLst/>
                        </a:rPr>
                        <a:t>Линейная регрессия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0.9835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 dirty="0">
                          <a:solidFill>
                            <a:srgbClr val="1D1D20"/>
                          </a:solidFill>
                          <a:effectLst/>
                        </a:rPr>
                        <a:t>1.45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1.73%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2.04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116991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0" dirty="0">
                          <a:solidFill>
                            <a:srgbClr val="1D1D20"/>
                          </a:solidFill>
                          <a:effectLst/>
                        </a:rPr>
                        <a:t>Случайный лес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0.8941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3.08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3.52%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4.23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653743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solidFill>
                            <a:srgbClr val="1D1D20"/>
                          </a:solidFill>
                          <a:effectLst/>
                        </a:rPr>
                        <a:t>SVR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-0.4590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5.35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 dirty="0">
                          <a:solidFill>
                            <a:srgbClr val="1D1D20"/>
                          </a:solidFill>
                          <a:effectLst/>
                        </a:rPr>
                        <a:t>6.41%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6.98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2124373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0" dirty="0">
                          <a:solidFill>
                            <a:srgbClr val="1D1D20"/>
                          </a:solidFill>
                          <a:effectLst/>
                        </a:rPr>
                        <a:t>Нейронная сеть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0.4937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4.74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6.94%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7.21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897000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1" dirty="0">
                          <a:solidFill>
                            <a:srgbClr val="111827"/>
                          </a:solidFill>
                          <a:effectLst/>
                        </a:rPr>
                        <a:t>Комбинированная модель</a:t>
                      </a:r>
                      <a:endParaRPr lang="ru-RU" sz="1200" b="1" dirty="0">
                        <a:solidFill>
                          <a:srgbClr val="1D1D20"/>
                        </a:solidFill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1" dirty="0">
                          <a:solidFill>
                            <a:srgbClr val="1D1D20"/>
                          </a:solidFill>
                          <a:effectLst/>
                        </a:rPr>
                        <a:t>0.8125</a:t>
                      </a:r>
                    </a:p>
                  </a:txBody>
                  <a:tcPr marL="57150" marR="57150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1" dirty="0">
                          <a:solidFill>
                            <a:srgbClr val="1D1D20"/>
                          </a:solidFill>
                          <a:effectLst/>
                        </a:rPr>
                        <a:t>3.61</a:t>
                      </a:r>
                    </a:p>
                  </a:txBody>
                  <a:tcPr marL="57150" marR="57150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1" dirty="0">
                          <a:solidFill>
                            <a:srgbClr val="1D1D20"/>
                          </a:solidFill>
                          <a:effectLst/>
                        </a:rPr>
                        <a:t>3.88%</a:t>
                      </a:r>
                    </a:p>
                  </a:txBody>
                  <a:tcPr marL="57150" marR="57150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1" dirty="0">
                          <a:solidFill>
                            <a:srgbClr val="1D1D20"/>
                          </a:solidFill>
                          <a:effectLst/>
                        </a:rPr>
                        <a:t>6.09</a:t>
                      </a:r>
                    </a:p>
                  </a:txBody>
                  <a:tcPr marL="57150" marR="57150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200446"/>
                  </a:ext>
                </a:extLst>
              </a:tr>
            </a:tbl>
          </a:graphicData>
        </a:graphic>
      </p:graphicFrame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D64C5A7E-4574-4F4C-AC52-4C11AF02B63E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623348779"/>
              </p:ext>
            </p:extLst>
          </p:nvPr>
        </p:nvGraphicFramePr>
        <p:xfrm>
          <a:off x="6148292" y="1508125"/>
          <a:ext cx="5391150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8230">
                  <a:extLst>
                    <a:ext uri="{9D8B030D-6E8A-4147-A177-3AD203B41FA5}">
                      <a16:colId xmlns:a16="http://schemas.microsoft.com/office/drawing/2014/main" val="2439035487"/>
                    </a:ext>
                  </a:extLst>
                </a:gridCol>
                <a:gridCol w="1078230">
                  <a:extLst>
                    <a:ext uri="{9D8B030D-6E8A-4147-A177-3AD203B41FA5}">
                      <a16:colId xmlns:a16="http://schemas.microsoft.com/office/drawing/2014/main" val="1708618170"/>
                    </a:ext>
                  </a:extLst>
                </a:gridCol>
                <a:gridCol w="1078230">
                  <a:extLst>
                    <a:ext uri="{9D8B030D-6E8A-4147-A177-3AD203B41FA5}">
                      <a16:colId xmlns:a16="http://schemas.microsoft.com/office/drawing/2014/main" val="3265822665"/>
                    </a:ext>
                  </a:extLst>
                </a:gridCol>
                <a:gridCol w="1078230">
                  <a:extLst>
                    <a:ext uri="{9D8B030D-6E8A-4147-A177-3AD203B41FA5}">
                      <a16:colId xmlns:a16="http://schemas.microsoft.com/office/drawing/2014/main" val="24267520"/>
                    </a:ext>
                  </a:extLst>
                </a:gridCol>
                <a:gridCol w="1078230">
                  <a:extLst>
                    <a:ext uri="{9D8B030D-6E8A-4147-A177-3AD203B41FA5}">
                      <a16:colId xmlns:a16="http://schemas.microsoft.com/office/drawing/2014/main" val="1769077747"/>
                    </a:ext>
                  </a:extLst>
                </a:gridCol>
              </a:tblGrid>
              <a:tr h="289505">
                <a:tc>
                  <a:txBody>
                    <a:bodyPr/>
                    <a:lstStyle/>
                    <a:p>
                      <a:pPr algn="ctr"/>
                      <a:r>
                        <a:rPr lang="ru-RU" sz="1800" strike="noStrike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trike="noStrike" dirty="0"/>
                        <a:t>R²</a:t>
                      </a:r>
                      <a:endParaRPr lang="ru-RU" sz="1800" strike="noStrik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MAPE</a:t>
                      </a:r>
                      <a:endParaRPr lang="ru-RU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RMSE</a:t>
                      </a:r>
                      <a:endParaRPr lang="ru-RU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88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0" dirty="0">
                          <a:solidFill>
                            <a:srgbClr val="1D1D20"/>
                          </a:solidFill>
                          <a:effectLst/>
                        </a:rPr>
                        <a:t>Линейная регрессия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0.9838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1.43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1.67%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1.99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849811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0" dirty="0">
                          <a:solidFill>
                            <a:srgbClr val="1D1D20"/>
                          </a:solidFill>
                          <a:effectLst/>
                        </a:rPr>
                        <a:t>Случайный лес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0.9642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2.23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2.34%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3.02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38515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200" b="0" dirty="0">
                          <a:solidFill>
                            <a:srgbClr val="1D1D20"/>
                          </a:solidFill>
                          <a:effectLst/>
                        </a:rPr>
                        <a:t>SVR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-0.3201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4.57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5.29%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6.13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846534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0" dirty="0">
                          <a:solidFill>
                            <a:srgbClr val="1D1D20"/>
                          </a:solidFill>
                          <a:effectLst/>
                        </a:rPr>
                        <a:t>Нейронная сеть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0.1425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6.98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11.95%</a:t>
                      </a:r>
                    </a:p>
                  </a:txBody>
                  <a:tcPr marL="57150" marR="57150" marT="57150" marB="5715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0">
                          <a:solidFill>
                            <a:srgbClr val="1D1D20"/>
                          </a:solidFill>
                          <a:effectLst/>
                        </a:rPr>
                        <a:t>8.93</a:t>
                      </a:r>
                    </a:p>
                  </a:txBody>
                  <a:tcPr marL="57150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213434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ru-RU" sz="1200" b="1" dirty="0">
                          <a:solidFill>
                            <a:srgbClr val="111827"/>
                          </a:solidFill>
                          <a:effectLst/>
                        </a:rPr>
                        <a:t>Комбинированная модель</a:t>
                      </a:r>
                      <a:endParaRPr lang="ru-RU" sz="1200" b="1" dirty="0">
                        <a:solidFill>
                          <a:srgbClr val="1D1D20"/>
                        </a:solidFill>
                        <a:effectLst/>
                      </a:endParaRPr>
                    </a:p>
                  </a:txBody>
                  <a:tcPr marL="57150" marR="57150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1" dirty="0">
                          <a:solidFill>
                            <a:srgbClr val="1D1D20"/>
                          </a:solidFill>
                          <a:effectLst/>
                        </a:rPr>
                        <a:t>0.9574</a:t>
                      </a:r>
                    </a:p>
                  </a:txBody>
                  <a:tcPr marL="57150" marR="57150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1" dirty="0">
                          <a:solidFill>
                            <a:srgbClr val="1D1D20"/>
                          </a:solidFill>
                          <a:effectLst/>
                        </a:rPr>
                        <a:t>2.85</a:t>
                      </a:r>
                    </a:p>
                  </a:txBody>
                  <a:tcPr marL="57150" marR="57150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1" dirty="0">
                          <a:solidFill>
                            <a:srgbClr val="1D1D20"/>
                          </a:solidFill>
                          <a:effectLst/>
                        </a:rPr>
                        <a:t>2.89%</a:t>
                      </a:r>
                    </a:p>
                  </a:txBody>
                  <a:tcPr marL="57150" marR="57150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ru-RU" sz="1200" b="1" dirty="0">
                          <a:solidFill>
                            <a:srgbClr val="1D1D20"/>
                          </a:solidFill>
                          <a:effectLst/>
                        </a:rPr>
                        <a:t>2.91</a:t>
                      </a:r>
                    </a:p>
                  </a:txBody>
                  <a:tcPr marL="57150" marR="57150" marT="57150" marB="5715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840299"/>
                  </a:ext>
                </a:extLst>
              </a:tr>
            </a:tbl>
          </a:graphicData>
        </a:graphic>
      </p:graphicFrame>
      <p:sp>
        <p:nvSpPr>
          <p:cNvPr id="5" name="Текст 4">
            <a:extLst>
              <a:ext uri="{FF2B5EF4-FFF2-40B4-BE49-F238E27FC236}">
                <a16:creationId xmlns:a16="http://schemas.microsoft.com/office/drawing/2014/main" id="{C424E10A-9B58-4B61-A12E-C01B6A3E69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C4439-BF1D-4C09-9781-5AE104F45985}"/>
              </a:ext>
            </a:extLst>
          </p:cNvPr>
          <p:cNvSpPr txBox="1"/>
          <p:nvPr/>
        </p:nvSpPr>
        <p:spPr>
          <a:xfrm>
            <a:off x="609600" y="4253611"/>
            <a:ext cx="529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df_d1 (</a:t>
            </a:r>
            <a:r>
              <a:rPr lang="ru-RU" dirty="0"/>
              <a:t>выбросы устранены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82428-9639-4D84-B0BB-681E84E7EFC3}"/>
              </a:ext>
            </a:extLst>
          </p:cNvPr>
          <p:cNvSpPr txBox="1"/>
          <p:nvPr/>
        </p:nvSpPr>
        <p:spPr>
          <a:xfrm>
            <a:off x="6148292" y="4253611"/>
            <a:ext cx="539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df_d2 (</a:t>
            </a:r>
            <a:r>
              <a:rPr lang="ru-RU" dirty="0"/>
              <a:t>выбросы остались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4F83F-65EA-4B91-A1DA-EC6E657B32C3}"/>
              </a:ext>
            </a:extLst>
          </p:cNvPr>
          <p:cNvSpPr txBox="1"/>
          <p:nvPr/>
        </p:nvSpPr>
        <p:spPr>
          <a:xfrm>
            <a:off x="683371" y="4753632"/>
            <a:ext cx="10929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 df_d2 комбинированная модель показала лучшие результаты , особенно по метрикам R² и MAPE , что говорит о её способности учитывать рыночные аномалии. </a:t>
            </a:r>
          </a:p>
        </p:txBody>
      </p:sp>
    </p:spTree>
    <p:extLst>
      <p:ext uri="{BB962C8B-B14F-4D97-AF65-F5344CB8AC3E}">
        <p14:creationId xmlns:p14="http://schemas.microsoft.com/office/powerpoint/2010/main" val="930984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21DE91-E11E-4CE0-9B9C-BA6FAB5A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Telegram-</a:t>
            </a:r>
            <a:r>
              <a:rPr lang="ru-RU" dirty="0"/>
              <a:t>бот — архитектура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14DF37-FEDC-485C-AF7E-129E3B62FC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178287"/>
            <a:ext cx="6134867" cy="513103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/>
              <a:t>Telegram</a:t>
            </a:r>
            <a:r>
              <a:rPr lang="ru-RU" dirty="0"/>
              <a:t>-бот</a:t>
            </a:r>
            <a:r>
              <a:rPr lang="en-US" dirty="0"/>
              <a:t> (</a:t>
            </a:r>
            <a:r>
              <a:rPr lang="ru-RU" dirty="0"/>
              <a:t>ТГ-бот</a:t>
            </a:r>
            <a:r>
              <a:rPr lang="en-US" dirty="0"/>
              <a:t>)</a:t>
            </a:r>
            <a:r>
              <a:rPr lang="ru-RU" dirty="0"/>
              <a:t> реализован с использованием библиотеки </a:t>
            </a:r>
            <a:r>
              <a:rPr lang="en-US" dirty="0"/>
              <a:t>A</a:t>
            </a:r>
            <a:r>
              <a:rPr lang="ru-RU" dirty="0" err="1"/>
              <a:t>iogram</a:t>
            </a:r>
            <a:r>
              <a:rPr lang="ru-RU" dirty="0"/>
              <a:t> 3 и предоставляет удобный интерфейс для получения прогнозов. Бот поддерживает асинхронную обработку запросов</a:t>
            </a:r>
            <a:r>
              <a:rPr lang="en-US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Для работы с данными и моделями в проекте применялись такие библиотеки, как </a:t>
            </a:r>
            <a:r>
              <a:rPr lang="ru-RU" dirty="0" err="1"/>
              <a:t>pandas</a:t>
            </a:r>
            <a:r>
              <a:rPr lang="ru-RU" dirty="0"/>
              <a:t> и </a:t>
            </a:r>
            <a:r>
              <a:rPr lang="ru-RU" dirty="0" err="1"/>
              <a:t>numpy</a:t>
            </a:r>
            <a:r>
              <a:rPr lang="ru-RU" dirty="0"/>
              <a:t>, которые использовались для загрузки и преобразования данных из файла df_d2.csv (на основе исходного </a:t>
            </a:r>
            <a:r>
              <a:rPr lang="ru-RU" dirty="0" err="1"/>
              <a:t>датафрейма</a:t>
            </a:r>
            <a:r>
              <a:rPr lang="ru-RU" dirty="0"/>
              <a:t> «Доллар табл.</a:t>
            </a:r>
            <a:r>
              <a:rPr lang="en-US" dirty="0" err="1"/>
              <a:t>xslx</a:t>
            </a:r>
            <a:r>
              <a:rPr lang="ru-RU" dirty="0"/>
              <a:t>»). Также применялись </a:t>
            </a:r>
            <a:r>
              <a:rPr lang="ru-RU" dirty="0" err="1"/>
              <a:t>scikit-learn</a:t>
            </a:r>
            <a:r>
              <a:rPr lang="ru-RU" dirty="0"/>
              <a:t> и </a:t>
            </a:r>
            <a:r>
              <a:rPr lang="ru-RU" dirty="0" err="1"/>
              <a:t>tensorflow</a:t>
            </a:r>
            <a:r>
              <a:rPr lang="ru-RU" dirty="0"/>
              <a:t> для интеграции обученных моделей машинного обучения, а библиотека </a:t>
            </a:r>
            <a:r>
              <a:rPr lang="ru-RU" dirty="0" err="1"/>
              <a:t>joblib</a:t>
            </a:r>
            <a:r>
              <a:rPr lang="ru-RU" dirty="0"/>
              <a:t> использовалась для сохранения и загрузки уже обученных моделей и объектов масштабирования.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CA27A1D-C115-43D8-9DFF-0916FB7014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pic>
        <p:nvPicPr>
          <p:cNvPr id="3074" name="Picture 2" descr="В небо — на телеге. Обзор популярных Telegram-каналов про авиацию —  FrequentFlyers.ru">
            <a:extLst>
              <a:ext uri="{FF2B5EF4-FFF2-40B4-BE49-F238E27FC236}">
                <a16:creationId xmlns:a16="http://schemas.microsoft.com/office/drawing/2014/main" id="{76C96210-375C-46CB-BC36-2D6DF18A5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68" y="1994235"/>
            <a:ext cx="5146656" cy="2869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250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C058A7-7A4B-4599-A304-7FBC583B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 ТГ-бота (команды «</a:t>
            </a:r>
            <a:r>
              <a:rPr lang="en-US" dirty="0"/>
              <a:t>/help</a:t>
            </a:r>
            <a:r>
              <a:rPr lang="ru-RU" dirty="0"/>
              <a:t>» и «</a:t>
            </a:r>
            <a:r>
              <a:rPr lang="en-US" dirty="0"/>
              <a:t>/start</a:t>
            </a:r>
            <a:r>
              <a:rPr lang="ru-RU" dirty="0"/>
              <a:t>»)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D810A5-82DC-4435-AB4A-3359B2DD57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32472" y="1124284"/>
            <a:ext cx="6717075" cy="46646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 рисунке сверху представлен результат работы команды</a:t>
            </a:r>
            <a:r>
              <a:rPr lang="en-US" dirty="0"/>
              <a:t> </a:t>
            </a:r>
            <a:r>
              <a:rPr lang="ru-RU" dirty="0"/>
              <a:t>«</a:t>
            </a:r>
            <a:r>
              <a:rPr lang="en-US" dirty="0"/>
              <a:t>/help</a:t>
            </a:r>
            <a:r>
              <a:rPr lang="ru-RU" dirty="0"/>
              <a:t>»</a:t>
            </a:r>
            <a:r>
              <a:rPr lang="en-US" dirty="0"/>
              <a:t>, </a:t>
            </a:r>
            <a:r>
              <a:rPr lang="ru-RU" dirty="0"/>
              <a:t>которая выводит список команд и информацию о боте, которая поможет пользователю ориентироваться при использовании бота.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На рисунке снизу – результат работы стартовой команды</a:t>
            </a:r>
            <a:r>
              <a:rPr lang="en-US" dirty="0"/>
              <a:t> (</a:t>
            </a:r>
            <a:r>
              <a:rPr lang="ru-RU" dirty="0"/>
              <a:t>«</a:t>
            </a:r>
            <a:r>
              <a:rPr lang="en-US" dirty="0"/>
              <a:t>/start</a:t>
            </a:r>
            <a:r>
              <a:rPr lang="ru-RU" dirty="0"/>
              <a:t>»</a:t>
            </a:r>
            <a:r>
              <a:rPr lang="en-US" dirty="0"/>
              <a:t>)</a:t>
            </a:r>
            <a:r>
              <a:rPr lang="ru-RU" dirty="0"/>
              <a:t>, которая запускает или перезапускает бот. В результате ее работы так же выводится сообщение с приветствием, списком команд, и кратким описанием для чего бот («Я бот для прогнозирования курса доллара»).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3BDB877-4449-4483-9712-97C2A3CB0A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0EF75F-729A-406B-AF55-C0B083259C30}"/>
              </a:ext>
            </a:extLst>
          </p:cNvPr>
          <p:cNvPicPr/>
          <p:nvPr/>
        </p:nvPicPr>
        <p:blipFill rotWithShape="1">
          <a:blip r:embed="rId2"/>
          <a:srcRect t="16790" r="30112" b="13233"/>
          <a:stretch/>
        </p:blipFill>
        <p:spPr>
          <a:xfrm>
            <a:off x="300712" y="1205146"/>
            <a:ext cx="3829430" cy="29004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F153B6-D0D9-4E14-96E2-F1B8012BF20F}"/>
              </a:ext>
            </a:extLst>
          </p:cNvPr>
          <p:cNvPicPr/>
          <p:nvPr/>
        </p:nvPicPr>
        <p:blipFill rotWithShape="1">
          <a:blip r:embed="rId3"/>
          <a:srcRect l="3556" t="40719" r="32001" b="15950"/>
          <a:stretch/>
        </p:blipFill>
        <p:spPr>
          <a:xfrm>
            <a:off x="300712" y="4261673"/>
            <a:ext cx="4240603" cy="152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3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2AF22D-A3F5-4E32-AAF5-AB8E8D43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800" dirty="0"/>
              <a:t>Функционал ТГ-бота (команды «/</a:t>
            </a:r>
            <a:r>
              <a:rPr lang="en-US" sz="2800" dirty="0"/>
              <a:t>last</a:t>
            </a:r>
            <a:r>
              <a:rPr lang="ru-RU" sz="2800" dirty="0"/>
              <a:t>»</a:t>
            </a:r>
            <a:r>
              <a:rPr lang="en-US" sz="2800" dirty="0"/>
              <a:t>, </a:t>
            </a:r>
            <a:r>
              <a:rPr lang="ru-RU" sz="2800" dirty="0"/>
              <a:t>«/</a:t>
            </a:r>
            <a:r>
              <a:rPr lang="en-US" sz="2800" dirty="0"/>
              <a:t>metrics</a:t>
            </a:r>
            <a:r>
              <a:rPr lang="ru-RU" sz="2800" dirty="0"/>
              <a:t>» и «</a:t>
            </a:r>
            <a:r>
              <a:rPr lang="en-US" sz="2800" dirty="0"/>
              <a:t>/correlation</a:t>
            </a:r>
            <a:r>
              <a:rPr lang="ru-RU" sz="2800" dirty="0"/>
              <a:t>»)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E62DBD-F5EB-4172-A6B6-8FED8ADE3ED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147614"/>
            <a:ext cx="6717248" cy="518012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Команда «</a:t>
            </a:r>
            <a:r>
              <a:rPr lang="en-US" dirty="0"/>
              <a:t>/last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выводит курс доллара на сегодняшний момент (последние данные в наборе данных). Вывод представлен на самом верхнем небольшом рисунке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Команда «</a:t>
            </a:r>
            <a:r>
              <a:rPr lang="en-US" dirty="0"/>
              <a:t>/metrics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выводит метрики качества комбинированной модели (за последние 100 дней), с помощью которых можно оценить качество прогноза (см. рисунок ниже результата работы «</a:t>
            </a:r>
            <a:r>
              <a:rPr lang="en-US" dirty="0"/>
              <a:t>/last</a:t>
            </a:r>
            <a:r>
              <a:rPr lang="ru-RU" dirty="0"/>
              <a:t>»)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Команда «</a:t>
            </a:r>
            <a:r>
              <a:rPr lang="en-US" dirty="0"/>
              <a:t>/correlation</a:t>
            </a:r>
            <a:r>
              <a:rPr lang="ru-RU" dirty="0"/>
              <a:t>»</a:t>
            </a:r>
            <a:r>
              <a:rPr lang="en-US" dirty="0"/>
              <a:t> </a:t>
            </a:r>
            <a:r>
              <a:rPr lang="ru-RU" dirty="0"/>
              <a:t>выводит матрицу корреляции с описанием признаков</a:t>
            </a:r>
            <a:r>
              <a:rPr lang="en-US" dirty="0"/>
              <a:t> (</a:t>
            </a:r>
            <a:r>
              <a:rPr lang="ru-RU" dirty="0"/>
              <a:t>нижний большой рисунок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80D549-C9E3-411D-BAB3-BFF93158A0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ACF6AD9-2BAC-4DAC-8076-8FE9729886D1}"/>
              </a:ext>
            </a:extLst>
          </p:cNvPr>
          <p:cNvPicPr/>
          <p:nvPr/>
        </p:nvPicPr>
        <p:blipFill rotWithShape="1">
          <a:blip r:embed="rId2"/>
          <a:srcRect t="47193" r="38278" b="35175"/>
          <a:stretch/>
        </p:blipFill>
        <p:spPr bwMode="auto">
          <a:xfrm>
            <a:off x="7419526" y="1238825"/>
            <a:ext cx="3338481" cy="2443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F036232-1E2B-45F6-83F3-1E36C7C396F7}"/>
              </a:ext>
            </a:extLst>
          </p:cNvPr>
          <p:cNvPicPr/>
          <p:nvPr/>
        </p:nvPicPr>
        <p:blipFill rotWithShape="1">
          <a:blip r:embed="rId3"/>
          <a:srcRect l="118" t="34851" r="47918" b="21518"/>
          <a:stretch/>
        </p:blipFill>
        <p:spPr bwMode="auto">
          <a:xfrm>
            <a:off x="7813474" y="1542629"/>
            <a:ext cx="2550588" cy="8962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E744381-6A67-43EF-9592-DEAF79C6F584}"/>
              </a:ext>
            </a:extLst>
          </p:cNvPr>
          <p:cNvPicPr/>
          <p:nvPr/>
        </p:nvPicPr>
        <p:blipFill rotWithShape="1">
          <a:blip r:embed="rId4"/>
          <a:srcRect l="2824" t="11761" r="35907" b="8734"/>
          <a:stretch/>
        </p:blipFill>
        <p:spPr bwMode="auto">
          <a:xfrm>
            <a:off x="7732508" y="2557764"/>
            <a:ext cx="2712515" cy="3448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5160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230D5A-B485-4BD9-85C7-75979A7BF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C2E81D-457F-48FF-9D8F-23D58B5704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509184"/>
            <a:ext cx="10829605" cy="480013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Прогнозирование курса валют — важная задача в области финансовой аналитики, поскольку позволяет минимизировать риски при инвестировании, торговле и планировании бюджета. С развитием технологий всё чаще применяются методы машинного обучения (МЛ), позволяющие учитывать сложные зависимости между экономическими факторами.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Данная работа направлена на разработку интеллектуальной информационной системы прогнозирования курса доллара Соединенных Штатов Америки к российскому рублю , основанной на комбинированной регрессионной модели машинного обучения и реализованной в виде </a:t>
            </a:r>
            <a:r>
              <a:rPr lang="ru-RU" dirty="0" err="1"/>
              <a:t>Telegram</a:t>
            </a:r>
            <a:r>
              <a:rPr lang="ru-RU" dirty="0"/>
              <a:t>-бота.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717104-707B-4653-9A34-F46DD03B27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0972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7AE899-6502-499D-9F35-58662E72D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730" dirty="0"/>
              <a:t>Функционал ТГ-бота (команда «/</a:t>
            </a:r>
            <a:r>
              <a:rPr lang="en-US" sz="3730" dirty="0"/>
              <a:t>predict</a:t>
            </a:r>
            <a:r>
              <a:rPr lang="ru-RU" sz="3730" dirty="0"/>
              <a:t>»)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D3FA800-E626-442B-802F-A10BC12DA5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94144" y="1164841"/>
            <a:ext cx="6388256" cy="514447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Команда «</a:t>
            </a:r>
            <a:r>
              <a:rPr lang="en-US" dirty="0"/>
              <a:t>/predict</a:t>
            </a:r>
            <a:r>
              <a:rPr lang="ru-RU" dirty="0"/>
              <a:t>»</a:t>
            </a:r>
            <a:r>
              <a:rPr lang="en-US" dirty="0"/>
              <a:t> - </a:t>
            </a:r>
            <a:r>
              <a:rPr lang="ru-RU" dirty="0"/>
              <a:t>центральная (самая главная) функция бота, позволяющая выполнять прогноз курса доллара на период от 1 до 7 дней. После отправки данной команды пользователю выводятся инструкции и интерактивная клавиатура, которая позволяет выбрать количество дней дальнейшего прогноза. После выбора пользователем количества дней выводится прогноз на следующее выбранное количество дней. Так же пользователь может не использовать интерактивную клавиатуру, а вручную ввести и отправить цифру от 1 до 7 (так же цифру пользователь может отправить без использования команды «</a:t>
            </a:r>
            <a:r>
              <a:rPr lang="en-US" dirty="0"/>
              <a:t>/predict</a:t>
            </a:r>
            <a:r>
              <a:rPr lang="ru-RU" dirty="0"/>
              <a:t>»</a:t>
            </a:r>
            <a:r>
              <a:rPr lang="en-US" dirty="0"/>
              <a:t>, </a:t>
            </a:r>
            <a:r>
              <a:rPr lang="ru-RU" dirty="0"/>
              <a:t>сделано это для максимальной гибкости и удобства функционала бота) </a:t>
            </a:r>
          </a:p>
          <a:p>
            <a:r>
              <a:rPr lang="ru-RU" dirty="0"/>
              <a:t>На верхнем рисунке – интерактивная клавиатура, где пользователь может выбрать количество дней прогноза, на нижнем – результат прогноза на 7 дней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3FDCE98-714A-432E-AB40-3A5496040F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4D23EF-DBE1-4CCD-81E9-0100F782E46E}"/>
              </a:ext>
            </a:extLst>
          </p:cNvPr>
          <p:cNvPicPr/>
          <p:nvPr/>
        </p:nvPicPr>
        <p:blipFill rotWithShape="1">
          <a:blip r:embed="rId2"/>
          <a:srcRect b="11443"/>
          <a:stretch/>
        </p:blipFill>
        <p:spPr>
          <a:xfrm>
            <a:off x="374447" y="1164841"/>
            <a:ext cx="4407226" cy="29295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D84776D-B75E-4A80-8D84-6809A24932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1778" y="4230507"/>
            <a:ext cx="4952365" cy="16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97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2FA4D-A742-4362-920A-96B4282FB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Функционал ТГ-бота (ограничения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071DC54-1E8D-4FFC-B564-8C6E92FF3F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99" y="1345391"/>
            <a:ext cx="6146477" cy="4963929"/>
          </a:xfrm>
        </p:spPr>
        <p:txBody>
          <a:bodyPr/>
          <a:lstStyle/>
          <a:p>
            <a:r>
              <a:rPr lang="ru-RU" dirty="0"/>
              <a:t>Если пользователь вводит символы, отличные от команд или цифр 1–7, бот выводит сообщение «Я знаю только команды и числа от 1 до 7». </a:t>
            </a:r>
          </a:p>
          <a:p>
            <a:r>
              <a:rPr lang="ru-RU" dirty="0"/>
              <a:t>На рисунке показана работа бота при таких сценариях.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AB77C74-8771-4F84-AE6F-9C49C05FCD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8A59E5-BE95-41B7-9480-30B5652FC4E2}"/>
              </a:ext>
            </a:extLst>
          </p:cNvPr>
          <p:cNvPicPr/>
          <p:nvPr/>
        </p:nvPicPr>
        <p:blipFill rotWithShape="1">
          <a:blip r:embed="rId2"/>
          <a:srcRect t="636"/>
          <a:stretch/>
        </p:blipFill>
        <p:spPr bwMode="auto">
          <a:xfrm>
            <a:off x="7022332" y="1630680"/>
            <a:ext cx="4635500" cy="3596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1580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2250A8-0761-4404-B583-E9B165891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66"/>
            <a:ext cx="10899026" cy="850105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4BD57A-BCF4-40F1-B61A-0632187FDD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99" y="1200105"/>
            <a:ext cx="10899027" cy="4800600"/>
          </a:xfrm>
        </p:spPr>
        <p:txBody>
          <a:bodyPr/>
          <a:lstStyle/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ходе выполнения курсовой работы была разработана ИИС прогнозирования курса американского доллара к рублю на основе комбинированной регрессионной модели, включающей линейную регрессию, случайный лес, метод опорных векторов и нейронную сеть. Были собраны и предварительно обработаны данные, включая удаление выбросов, заполнение пропусков и добавление лаговых признаков. Проведено сравнение качества моделей на двух наборах данных — с выбросами и без них. Наилучшие результаты показала комбинированная модель, обеспечивающая устойчивый прогноз с высокой точностью. Для удобства пользователей реализован </a:t>
            </a:r>
            <a:r>
              <a:rPr lang="ru-RU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Telegram</a:t>
            </a:r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-бот, предоставляющий доступ к прогнозам, метрикам и аналитическим данным, с поддержкой интерактивного взаимодействия и обработкой некорректного ввода.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1DDCA43-0054-42B5-988F-2CC37EE30B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25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7A99E-4DBC-44D0-BB2B-A97B1931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CE724D-7418-463B-9758-60E3E8CDE9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159877"/>
            <a:ext cx="10972800" cy="4977037"/>
          </a:xfrm>
        </p:spPr>
        <p:txBody>
          <a:bodyPr>
            <a:normAutofit fontScale="92500" lnSpcReduction="10000"/>
          </a:bodyPr>
          <a:lstStyle/>
          <a:p>
            <a:r>
              <a:rPr lang="ru-RU" dirty="0"/>
              <a:t>Цель: Спроектировать и разработать интеллектуальную информационную систему (ИИС) для прогнозирования курса доллара к рублю с использованием комбинированной регрессионной модели, объединяющей</a:t>
            </a:r>
            <a:r>
              <a:rPr lang="en-US" dirty="0"/>
              <a:t> </a:t>
            </a:r>
            <a:r>
              <a:rPr lang="ru-RU" dirty="0"/>
              <a:t>несколько МЛ-модель, а также интегрировать её в </a:t>
            </a:r>
            <a:r>
              <a:rPr lang="ru-RU" dirty="0" err="1"/>
              <a:t>Telegram</a:t>
            </a:r>
            <a:r>
              <a:rPr lang="ru-RU" dirty="0"/>
              <a:t>-бота для удобного доступа пользователей к прогнозам.</a:t>
            </a:r>
            <a:endParaRPr lang="en-US" dirty="0"/>
          </a:p>
          <a:p>
            <a:endParaRPr lang="ru-RU" dirty="0"/>
          </a:p>
          <a:p>
            <a:r>
              <a:rPr lang="ru-RU" dirty="0"/>
              <a:t>Задачи</a:t>
            </a:r>
            <a:r>
              <a:rPr lang="en-US" dirty="0"/>
              <a:t>: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Изучить предметную область и существующие методы прогнозирования курсов валют.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Собрать, </a:t>
            </a:r>
            <a:r>
              <a:rPr lang="ru-RU" dirty="0" err="1"/>
              <a:t>предобработать</a:t>
            </a:r>
            <a:r>
              <a:rPr lang="ru-RU" dirty="0"/>
              <a:t> и проанализировать исторические данные о курсах валют и экономических показателях.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Разработать и сравнить несколько моделей машинного обучения для прогнозирования курса доллара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Оценить качество моделей по метрикам (MAE, RMSE и др.) и совместить их в комбинированную модель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Интегрировать модель в </a:t>
            </a:r>
            <a:r>
              <a:rPr lang="ru-RU" dirty="0" err="1"/>
              <a:t>Telegram</a:t>
            </a:r>
            <a:r>
              <a:rPr lang="ru-RU" dirty="0"/>
              <a:t>-бота с удобным интерфейсом взаимодействия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Протестировать систему и оценить её эффективность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387FA1-97D5-48CD-A084-FCEADEDBD8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4831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87A99E-4DBC-44D0-BB2B-A97B1931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2518"/>
            <a:ext cx="10854153" cy="647665"/>
          </a:xfrm>
        </p:spPr>
        <p:txBody>
          <a:bodyPr/>
          <a:lstStyle/>
          <a:p>
            <a:r>
              <a:rPr lang="ru-RU" sz="3200" dirty="0"/>
              <a:t>Традиционные статистические методы прогнозирования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CE724D-7418-463B-9758-60E3E8CDE9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599" y="1178526"/>
            <a:ext cx="6159415" cy="4939737"/>
          </a:xfrm>
        </p:spPr>
        <p:txBody>
          <a:bodyPr>
            <a:normAutofit fontScale="92500" lnSpcReduction="20000"/>
          </a:bodyPr>
          <a:lstStyle/>
          <a:p>
            <a:r>
              <a:rPr lang="ru-RU" dirty="0"/>
              <a:t>Прогнозирование — задача, которая давно решается с помощью статистических методов. Такие подходы имеют строгую математическую основу и хорошо изучены.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ARIMA</a:t>
            </a:r>
            <a:r>
              <a:rPr lang="ru-RU" dirty="0"/>
              <a:t> - модель авторегрессии и скользящего среднего. Хорошо подходит для временных рядов с линейной динамикой, так же данная модель позволяет учитывать тренд и сезонность. Но, у нее есть недостатки: плохо реагирует на нелинейные изменения и внешние факторы.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Экспоненциальное сглаживание </a:t>
            </a:r>
            <a:r>
              <a:rPr lang="ru-RU" dirty="0"/>
              <a:t>- присваивает больший вес более свежим данным. Используется для сглаживания случайных колебаний и выявления общей тенденции. Подходит для краткосрочного прогнозирования, недостатки: ограничен в учете множества переменных.</a:t>
            </a:r>
          </a:p>
          <a:p>
            <a:r>
              <a:rPr lang="ru-RU" dirty="0"/>
              <a:t>На верхнем рисунке – пример прогноза модели ARIMА (черная линия), на нижнем – пример прогноза методом экспоненциального сглаживания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387FA1-97D5-48CD-A084-FCEADEDBD8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D1A9FB-2BBA-4466-9F84-305E82D32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077" y="1073987"/>
            <a:ext cx="4970899" cy="213561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6E30A99-EB5C-4578-9ED1-1A902556A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422" y="3209605"/>
            <a:ext cx="3878211" cy="290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67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94BBE-5DA8-43E1-AD0F-DCF6E152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Недостатки традиционных методов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8DAE0A1-BA70-4AF9-9B86-DF6E230451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399216"/>
            <a:ext cx="10972800" cy="491010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Не учитывают сложные нелинейные зависимости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Чувствительны к выбросам и аномалиям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Требуют стационарности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Не всегда адаптируются к быстро меняющейся ситуации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FD12577-3CD7-4B4D-A59D-1EF9DAE105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453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17708-D350-4CAF-9FCC-45927E18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09329"/>
            <a:ext cx="10972800" cy="551649"/>
          </a:xfrm>
        </p:spPr>
        <p:txBody>
          <a:bodyPr/>
          <a:lstStyle/>
          <a:p>
            <a:r>
              <a:rPr lang="ru-RU" sz="2600" dirty="0"/>
              <a:t>Современные методы прогнозирования (на основе машинного обучения)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2D4B01-CE2E-49B2-B353-044725FFA0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8648" y="1130083"/>
            <a:ext cx="6822200" cy="5068199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b="1" dirty="0"/>
              <a:t>Линейная регрессия </a:t>
            </a:r>
            <a:r>
              <a:rPr lang="ru-RU" sz="2500" dirty="0"/>
              <a:t>- находит линейную зависимость между входными признаками (например, инфляция, цена нефти) и целевой переменной (курс доллара). Строится уравнение прямой (</a:t>
            </a:r>
            <a:r>
              <a:rPr lang="en-US" sz="2500" dirty="0"/>
              <a:t>y = a*</a:t>
            </a:r>
            <a:r>
              <a:rPr lang="en-US" sz="2500" dirty="0" err="1"/>
              <a:t>x+b</a:t>
            </a:r>
            <a:r>
              <a:rPr lang="ru-RU" sz="2500" dirty="0"/>
              <a:t>)</a:t>
            </a:r>
            <a:r>
              <a:rPr lang="en-US" sz="2500" dirty="0"/>
              <a:t>. </a:t>
            </a:r>
            <a:r>
              <a:rPr lang="ru-RU" sz="2500" dirty="0"/>
              <a:t>Основные преимущества данной модели заключаются в простоте, быстром обучении, интерпретируемости, однако есть недостатки, такие как плохая работа с нелинейными данными, чувствительность к выбросам.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b="1" dirty="0"/>
              <a:t>Случайный лес </a:t>
            </a:r>
            <a:r>
              <a:rPr lang="ru-RU" sz="2500" dirty="0"/>
              <a:t>- ансамблевый метод, объединяющий множество деревьев решений. Каждое дерево делает прогноз, финальный этап — усреднение результатов. Данный метод устойчив к шуму и выбросам, хорошо работает с категориальными данными, однако он сложен в интерпретации, требует больших вычислительных ресурсов.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500" b="1" dirty="0"/>
              <a:t>Метод опорных векторов (</a:t>
            </a:r>
            <a:r>
              <a:rPr lang="en-US" sz="2500" b="1" dirty="0"/>
              <a:t>SVR</a:t>
            </a:r>
            <a:r>
              <a:rPr lang="ru-RU" sz="2500" b="1" dirty="0"/>
              <a:t>) </a:t>
            </a:r>
            <a:r>
              <a:rPr lang="ru-RU" sz="2500" dirty="0"/>
              <a:t>- Ищет гиперплоскость, которая наилучшим образом описывает данные с заданной точностью. Использует ядро (например, RBF) для перевода данных в более высокое измерение. Такой метод эффективен на небольших выборках, хорош при слабой корреляции, но чувствителен к масштабированию, требует тонкой настройки параметров</a:t>
            </a:r>
          </a:p>
          <a:p>
            <a:r>
              <a:rPr lang="ru-RU" sz="2500" dirty="0"/>
              <a:t>На верхнем рисунке – пример случайного леса, на нижнем – пример работы алгоритма опорных векторов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B9B31D-EAC4-4EFD-809B-0E3C3524CC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pic>
        <p:nvPicPr>
          <p:cNvPr id="1026" name="Picture 2" descr="10 популярных методов, моделей и алгоритмов в машинном обучении">
            <a:extLst>
              <a:ext uri="{FF2B5EF4-FFF2-40B4-BE49-F238E27FC236}">
                <a16:creationId xmlns:a16="http://schemas.microsoft.com/office/drawing/2014/main" id="{7188A8ED-CD7F-4125-9725-FBB6BDF0D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831" y="1130082"/>
            <a:ext cx="4256469" cy="241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Метод опорных векторов (SVM) — Викиконспекты">
            <a:extLst>
              <a:ext uri="{FF2B5EF4-FFF2-40B4-BE49-F238E27FC236}">
                <a16:creationId xmlns:a16="http://schemas.microsoft.com/office/drawing/2014/main" id="{5D546530-88B0-4D29-A72B-14011FD41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051" y="3490228"/>
            <a:ext cx="2674028" cy="260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11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3C537-B4EE-4BD5-81C7-E1E3355E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2600" dirty="0"/>
              <a:t>Современные методы прогнозирования (на основе машинного обучения)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963542-E7DB-4297-BBC7-5E19B9E9B2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6988" y="1166014"/>
            <a:ext cx="7145412" cy="489112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b="1" dirty="0"/>
              <a:t>Нейронная сеть </a:t>
            </a:r>
            <a:r>
              <a:rPr lang="ru-RU" dirty="0"/>
              <a:t>представляет собой модель машинного обучения, которая имитирует работу человеческого мозга. Она состоит из множества взаимосвязанных нейронов, объединенных в слои: входной, один или несколько скрытых и выходной. Во время работы данные последовательно проходят через эти слои, где на каждом этапе выделяются и обрабатываются сложные нелинейные зависимости между признаками. Преимуществом является ее способность адаптироваться к различным типам данных и находить сложные нелинейные связи. Однако у этой модели есть и недостатки — она требует большого объема данных для обучения, значительных вычислительных ресурсов и времени, также нейронные сети часто рассматриваются как «черный ящик», поскольку сложно интерпретировать, как именно они принимают решения.</a:t>
            </a:r>
          </a:p>
          <a:p>
            <a:r>
              <a:rPr lang="ru-RU" dirty="0"/>
              <a:t>На рисунке – пример, схема простейшей нейросети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F41715-659C-40C0-B599-592A195ECB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pic>
        <p:nvPicPr>
          <p:cNvPr id="2050" name="Picture 2" descr="Погружение в машинное обучение. Часть 1">
            <a:extLst>
              <a:ext uri="{FF2B5EF4-FFF2-40B4-BE49-F238E27FC236}">
                <a16:creationId xmlns:a16="http://schemas.microsoft.com/office/drawing/2014/main" id="{BAC7B8FE-9FD2-4DD1-A8ED-D9DB5E9E8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9148"/>
            <a:ext cx="4436988" cy="2588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123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43C537-B4EE-4BD5-81C7-E1E3355E0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730" dirty="0"/>
              <a:t>Комбинированная модель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963542-E7DB-4297-BBC7-5E19B9E9B21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3345" y="1028749"/>
            <a:ext cx="11085310" cy="4891120"/>
          </a:xfrm>
        </p:spPr>
        <p:txBody>
          <a:bodyPr>
            <a:noAutofit/>
          </a:bodyPr>
          <a:lstStyle/>
          <a:p>
            <a:r>
              <a:rPr lang="ru-RU" sz="2000" b="1" dirty="0"/>
              <a:t>Комбинированная модель (или ансамблевая модель, комбинированная регрессионная модель) </a:t>
            </a:r>
            <a:r>
              <a:rPr lang="ru-RU" sz="2000" dirty="0"/>
              <a:t>— это подход, при котором прогнозы нескольких базовых моделей объединяются для получения более точного и устойчивого результата. Основная идея - сочетать различные алгоритмы и минимизировать их индивидуальные недостатки. В комбинированной модели каждая из базовых моделей делает собственное предсказание на основе входных данных. Финальный прогноз формируется, чаще всего, простым усреднением результатов всех моделей. </a:t>
            </a:r>
          </a:p>
          <a:p>
            <a:r>
              <a:rPr lang="ru-RU" sz="2000" dirty="0"/>
              <a:t>Преимуществами являются: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Увеличение устойчивости к переобучению и выбросам.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Возможность объединять как линейные, так и нелинейные методы, сохраняя интерпретируемость и гибкость.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Лучшая адаптация к сложным данным, содержащим шум или неочевидные зависимости.</a:t>
            </a:r>
          </a:p>
          <a:p>
            <a:r>
              <a:rPr lang="ru-RU" sz="2000" dirty="0"/>
              <a:t>Недостатки: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Сложность реализации и настройки по сравнению с отдельными моделями.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Увеличенные вычислительные затраты, связанные с обучением и использованием нескольких моделей.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BF41715-659C-40C0-B599-592A195ECB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327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CF51F2-2713-4057-A362-C1A03270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данных и сбор информации</a:t>
            </a:r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84AFD22-DA57-461D-96FF-0577391118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" y="1141466"/>
            <a:ext cx="5551860" cy="489111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Исходный файл: Доллар табл.xlsx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Период: 2010-2025 гг.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Тип данных: временной ряд, ежедневные значения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Признаки в </a:t>
            </a:r>
            <a:r>
              <a:rPr lang="ru-RU" dirty="0" err="1"/>
              <a:t>датафрейме</a:t>
            </a:r>
            <a:r>
              <a:rPr lang="ru-RU" dirty="0"/>
              <a:t> (в таблице) по порядку (столбцы слева-направо): Номинал доллара (1), дата, курс доллара, наименование валюты, цены на драгметаллы (золото, серебро, палладий), ключевая ставка и инфляция (в сотых), цена на нефть </a:t>
            </a:r>
            <a:r>
              <a:rPr lang="en-US" dirty="0"/>
              <a:t>Brent,</a:t>
            </a:r>
            <a:r>
              <a:rPr lang="ru-RU" dirty="0"/>
              <a:t> курс евро</a:t>
            </a:r>
          </a:p>
          <a:p>
            <a:r>
              <a:rPr lang="ru-RU" dirty="0"/>
              <a:t>На рисунке </a:t>
            </a:r>
            <a:r>
              <a:rPr lang="ru-RU" dirty="0" err="1"/>
              <a:t>датафрейм</a:t>
            </a:r>
            <a:r>
              <a:rPr lang="en-US" dirty="0"/>
              <a:t> (</a:t>
            </a:r>
            <a:r>
              <a:rPr lang="ru-RU" dirty="0"/>
              <a:t>набор данных</a:t>
            </a:r>
            <a:r>
              <a:rPr lang="en-US" dirty="0"/>
              <a:t>)</a:t>
            </a:r>
            <a:r>
              <a:rPr lang="ru-RU" dirty="0"/>
              <a:t> «Доллар табл.</a:t>
            </a:r>
            <a:r>
              <a:rPr lang="en-US" dirty="0" err="1"/>
              <a:t>xslx</a:t>
            </a:r>
            <a:r>
              <a:rPr lang="ru-RU" dirty="0"/>
              <a:t>» в виде таблицы в приложении </a:t>
            </a:r>
            <a:r>
              <a:rPr lang="en-US" dirty="0"/>
              <a:t>Microsoft Excel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32A1401-8116-40D4-BD28-55E9C029C2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8BEC23-0913-4D45-9447-53C239F25E29}"/>
              </a:ext>
            </a:extLst>
          </p:cNvPr>
          <p:cNvPicPr/>
          <p:nvPr/>
        </p:nvPicPr>
        <p:blipFill rotWithShape="1">
          <a:blip r:embed="rId2"/>
          <a:srcRect l="2028" t="25615" r="2988"/>
          <a:stretch/>
        </p:blipFill>
        <p:spPr>
          <a:xfrm>
            <a:off x="6302610" y="2096921"/>
            <a:ext cx="5793245" cy="27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51120"/>
      </p:ext>
    </p:extLst>
  </p:cSld>
  <p:clrMapOvr>
    <a:masterClrMapping/>
  </p:clrMapOvr>
</p:sld>
</file>

<file path=ppt/theme/theme1.xml><?xml version="1.0" encoding="utf-8"?>
<a:theme xmlns:a="http://schemas.openxmlformats.org/drawingml/2006/main" name="mpei_shablon_3000">
  <a:themeElements>
    <a:clrScheme name="Другая 1">
      <a:dk1>
        <a:srgbClr val="181818"/>
      </a:dk1>
      <a:lt1>
        <a:sysClr val="window" lastClr="FFFFFF"/>
      </a:lt1>
      <a:dk2>
        <a:srgbClr val="181818"/>
      </a:dk2>
      <a:lt2>
        <a:srgbClr val="F8F8F8"/>
      </a:lt2>
      <a:accent1>
        <a:srgbClr val="A23E43"/>
      </a:accent1>
      <a:accent2>
        <a:srgbClr val="2B3F6A"/>
      </a:accent2>
      <a:accent3>
        <a:srgbClr val="AE585B"/>
      </a:accent3>
      <a:accent4>
        <a:srgbClr val="465A7F"/>
      </a:accent4>
      <a:accent5>
        <a:srgbClr val="BB777A"/>
      </a:accent5>
      <a:accent6>
        <a:srgbClr val="66779A"/>
      </a:accent6>
      <a:hlink>
        <a:srgbClr val="2B3F6A"/>
      </a:hlink>
      <a:folHlink>
        <a:srgbClr val="A23E43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DF03A726-2A6A-441E-8D13-5334CCCA477A}"/>
    </a:ext>
  </a:extLst>
</a:theme>
</file>

<file path=ppt/theme/theme2.xml><?xml version="1.0" encoding="utf-8"?>
<a:theme xmlns:a="http://schemas.openxmlformats.org/drawingml/2006/main" name="1_alena_shablon">
  <a:themeElements>
    <a:clrScheme name="ФС МЭИ Сине-красный темный">
      <a:dk1>
        <a:srgbClr val="FFFFFF"/>
      </a:dk1>
      <a:lt1>
        <a:srgbClr val="000001"/>
      </a:lt1>
      <a:dk2>
        <a:srgbClr val="FFFFFF"/>
      </a:dk2>
      <a:lt2>
        <a:srgbClr val="000001"/>
      </a:lt2>
      <a:accent1>
        <a:srgbClr val="0202D2"/>
      </a:accent1>
      <a:accent2>
        <a:srgbClr val="2828D8"/>
      </a:accent2>
      <a:accent3>
        <a:srgbClr val="4E4EE0"/>
      </a:accent3>
      <a:accent4>
        <a:srgbClr val="FF0000"/>
      </a:accent4>
      <a:accent5>
        <a:srgbClr val="E42626"/>
      </a:accent5>
      <a:accent6>
        <a:srgbClr val="EF4D4E"/>
      </a:accent6>
      <a:hlink>
        <a:srgbClr val="C0C0F4"/>
      </a:hlink>
      <a:folHlink>
        <a:srgbClr val="F7BFC0"/>
      </a:folHlink>
    </a:clrScheme>
    <a:fontScheme name="Фирменный стиль презентаций">
      <a:majorFont>
        <a:latin typeface="Avenir Next Cyr"/>
        <a:ea typeface=""/>
        <a:cs typeface=""/>
      </a:majorFont>
      <a:minorFont>
        <a:latin typeface="Avenir Next Cyr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ФС МЭИ шабон.potx" id="{7604E263-28E6-4AF8-8A6B-EC74DFD11816}" vid="{53D96DB0-B1E9-4008-B45A-DAF853BEB47F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mpei_shablon_3000</Template>
  <TotalTime>742</TotalTime>
  <Words>2158</Words>
  <Application>Microsoft Office PowerPoint</Application>
  <PresentationFormat>Широкоэкранный</PresentationFormat>
  <Paragraphs>168</Paragraphs>
  <Slides>22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22</vt:i4>
      </vt:variant>
    </vt:vector>
  </HeadingPairs>
  <TitlesOfParts>
    <vt:vector size="27" baseType="lpstr">
      <vt:lpstr>Arial</vt:lpstr>
      <vt:lpstr>Avenir Next Cyr</vt:lpstr>
      <vt:lpstr>Calibri</vt:lpstr>
      <vt:lpstr>mpei_shablon_3000</vt:lpstr>
      <vt:lpstr>1_alena_shablon</vt:lpstr>
      <vt:lpstr>Проектирование и разработка интеллектуальной информационной системы для прогнозирования курсов валют</vt:lpstr>
      <vt:lpstr>Введение</vt:lpstr>
      <vt:lpstr>Цель и задачи</vt:lpstr>
      <vt:lpstr>Традиционные статистические методы прогнозирования</vt:lpstr>
      <vt:lpstr>Недостатки традиционных методов</vt:lpstr>
      <vt:lpstr>Современные методы прогнозирования (на основе машинного обучения)</vt:lpstr>
      <vt:lpstr>Современные методы прогнозирования (на основе машинного обучения)</vt:lpstr>
      <vt:lpstr>Комбинированная модель</vt:lpstr>
      <vt:lpstr>Источники данных и сбор информации  </vt:lpstr>
      <vt:lpstr>Подготовка и предобработка данных</vt:lpstr>
      <vt:lpstr>Работа с выбросами</vt:lpstr>
      <vt:lpstr>Результаты устранения выбросов на графиках boxplot</vt:lpstr>
      <vt:lpstr>Корреляционный анализ</vt:lpstr>
      <vt:lpstr>Обучение моделей, создание комбинированной</vt:lpstr>
      <vt:lpstr>Метрики качества моделей</vt:lpstr>
      <vt:lpstr>Сравнение метрик качества моделей df_d1 и df_d2</vt:lpstr>
      <vt:lpstr>Telegram-бот — архитектура</vt:lpstr>
      <vt:lpstr>Функционал ТГ-бота (команды «/help» и «/start»)</vt:lpstr>
      <vt:lpstr>Функционал ТГ-бота (команды «/last», «/metrics» и «/correlation»)</vt:lpstr>
      <vt:lpstr>Функционал ТГ-бота (команда «/predict»)</vt:lpstr>
      <vt:lpstr>Функционал ТГ-бота (ограничения)</vt:lpstr>
      <vt:lpstr>Выводы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Наталья</dc:creator>
  <cp:lastModifiedBy>юзер</cp:lastModifiedBy>
  <cp:revision>72</cp:revision>
  <dcterms:created xsi:type="dcterms:W3CDTF">2025-04-17T07:29:08Z</dcterms:created>
  <dcterms:modified xsi:type="dcterms:W3CDTF">2025-05-10T18:12:51Z</dcterms:modified>
</cp:coreProperties>
</file>